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6.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0" r:id="rId4"/>
    <p:sldId id="258" r:id="rId5"/>
    <p:sldId id="262" r:id="rId6"/>
    <p:sldId id="263" r:id="rId7"/>
    <p:sldId id="264" r:id="rId8"/>
    <p:sldId id="267" r:id="rId9"/>
    <p:sldId id="270" r:id="rId10"/>
    <p:sldId id="268" r:id="rId11"/>
    <p:sldId id="269" r:id="rId12"/>
    <p:sldId id="27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82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59" autoAdjust="0"/>
    <p:restoredTop sz="94660"/>
  </p:normalViewPr>
  <p:slideViewPr>
    <p:cSldViewPr>
      <p:cViewPr>
        <p:scale>
          <a:sx n="76" d="100"/>
          <a:sy n="76" d="100"/>
        </p:scale>
        <p:origin x="-114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dLbls>
            <c:dLbl>
              <c:idx val="0"/>
              <c:delete val="1"/>
            </c:dLbl>
            <c:dLbl>
              <c:idx val="1"/>
              <c:delete val="1"/>
            </c:dLbl>
            <c:showLegendKey val="0"/>
            <c:showVal val="1"/>
            <c:showCatName val="0"/>
            <c:showSerName val="0"/>
            <c:showPercent val="0"/>
            <c:showBubbleSize val="0"/>
            <c:showLeaderLines val="1"/>
          </c:dLbls>
          <c:cat>
            <c:strRef>
              <c:f>Sheet1!$A$2:$A$5</c:f>
              <c:strCache>
                <c:ptCount val="2"/>
                <c:pt idx="0">
                  <c:v>1st Qtr</c:v>
                </c:pt>
                <c:pt idx="1">
                  <c:v>2nd Qtr</c:v>
                </c:pt>
              </c:strCache>
            </c:strRef>
          </c:cat>
          <c:val>
            <c:numRef>
              <c:f>Sheet1!$B$2:$B$5</c:f>
              <c:numCache>
                <c:formatCode>General</c:formatCode>
                <c:ptCount val="4"/>
                <c:pt idx="0">
                  <c:v>45993</c:v>
                </c:pt>
                <c:pt idx="1">
                  <c:v>6007</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7.9112650912313176E-2"/>
          <c:y val="0.2"/>
          <c:w val="0.85496013999409248"/>
          <c:h val="0.6333333333333333"/>
        </c:manualLayout>
      </c:layout>
      <c:pie3DChart>
        <c:varyColors val="1"/>
        <c:ser>
          <c:idx val="0"/>
          <c:order val="0"/>
          <c:tx>
            <c:strRef>
              <c:f>Sheet1!$B$1</c:f>
              <c:strCache>
                <c:ptCount val="1"/>
                <c:pt idx="0">
                  <c:v>KANALIZACIJA</c:v>
                </c:pt>
              </c:strCache>
            </c:strRef>
          </c:tx>
          <c:cat>
            <c:strRef>
              <c:f>Sheet1!$A$2:$A$5</c:f>
              <c:strCache>
                <c:ptCount val="2"/>
                <c:pt idx="0">
                  <c:v>1st Qtr</c:v>
                </c:pt>
                <c:pt idx="1">
                  <c:v>2nd Qtr</c:v>
                </c:pt>
              </c:strCache>
            </c:strRef>
          </c:cat>
          <c:val>
            <c:numRef>
              <c:f>Sheet1!$B$2:$B$5</c:f>
              <c:numCache>
                <c:formatCode>General</c:formatCode>
                <c:ptCount val="4"/>
                <c:pt idx="0">
                  <c:v>15400</c:v>
                </c:pt>
                <c:pt idx="1">
                  <c:v>36600</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view3D>
      <c:rotX val="30"/>
      <c:rotY val="188"/>
      <c:rAngAx val="0"/>
      <c:perspective val="30"/>
    </c:view3D>
    <c:floor>
      <c:thickness val="0"/>
    </c:floor>
    <c:sideWall>
      <c:thickness val="0"/>
    </c:sideWall>
    <c:backWall>
      <c:thickness val="0"/>
    </c:backWall>
    <c:plotArea>
      <c:layout/>
      <c:pie3DChart>
        <c:varyColors val="1"/>
        <c:ser>
          <c:idx val="0"/>
          <c:order val="0"/>
          <c:spPr>
            <a:solidFill>
              <a:srgbClr val="92D050"/>
            </a:solidFill>
            <a:ln w="19050">
              <a:solidFill>
                <a:schemeClr val="bg1"/>
              </a:solidFill>
            </a:ln>
          </c:spPr>
          <c:dPt>
            <c:idx val="0"/>
            <c:bubble3D val="0"/>
            <c:spPr>
              <a:solidFill>
                <a:schemeClr val="accent1">
                  <a:lumMod val="75000"/>
                </a:schemeClr>
              </a:solidFill>
              <a:ln w="19050">
                <a:solidFill>
                  <a:schemeClr val="bg1"/>
                </a:solidFill>
              </a:ln>
            </c:spPr>
          </c:dPt>
          <c:dPt>
            <c:idx val="2"/>
            <c:bubble3D val="0"/>
            <c:spPr>
              <a:solidFill>
                <a:srgbClr val="FFFF00"/>
              </a:solidFill>
              <a:ln w="19050">
                <a:solidFill>
                  <a:schemeClr val="bg1"/>
                </a:solidFill>
              </a:ln>
            </c:spPr>
          </c:dPt>
          <c:dPt>
            <c:idx val="3"/>
            <c:bubble3D val="0"/>
            <c:spPr>
              <a:solidFill>
                <a:schemeClr val="accent2"/>
              </a:solidFill>
              <a:ln w="19050">
                <a:solidFill>
                  <a:schemeClr val="bg1"/>
                </a:solidFill>
              </a:ln>
            </c:spPr>
          </c:dPt>
          <c:dLbls>
            <c:txPr>
              <a:bodyPr/>
              <a:lstStyle/>
              <a:p>
                <a:pPr>
                  <a:defRPr sz="1200"/>
                </a:pPr>
                <a:endParaRPr lang="en-US"/>
              </a:p>
            </c:txPr>
            <c:showLegendKey val="0"/>
            <c:showVal val="1"/>
            <c:showCatName val="0"/>
            <c:showSerName val="0"/>
            <c:showPercent val="0"/>
            <c:showBubbleSize val="0"/>
            <c:showLeaderLines val="1"/>
          </c:dLbls>
          <c:cat>
            <c:strRef>
              <c:f>[Book1]Sheet1!$G$3:$G$6</c:f>
              <c:strCache>
                <c:ptCount val="4"/>
                <c:pt idx="0">
                  <c:v>I</c:v>
                </c:pt>
                <c:pt idx="1">
                  <c:v>II</c:v>
                </c:pt>
                <c:pt idx="2">
                  <c:v>III</c:v>
                </c:pt>
                <c:pt idx="3">
                  <c:v>IV</c:v>
                </c:pt>
              </c:strCache>
            </c:strRef>
          </c:cat>
          <c:val>
            <c:numRef>
              <c:f>[Book1]Sheet1!$H$3:$H$6</c:f>
              <c:numCache>
                <c:formatCode>0%</c:formatCode>
                <c:ptCount val="4"/>
                <c:pt idx="0">
                  <c:v>0.57999999999999996</c:v>
                </c:pt>
                <c:pt idx="1">
                  <c:v>0.22</c:v>
                </c:pt>
                <c:pt idx="2">
                  <c:v>0.14000000000000001</c:v>
                </c:pt>
                <c:pt idx="3">
                  <c:v>0.06</c:v>
                </c:pt>
              </c:numCache>
            </c:numRef>
          </c:val>
        </c:ser>
        <c:dLbls>
          <c:showLegendKey val="0"/>
          <c:showVal val="0"/>
          <c:showCatName val="0"/>
          <c:showSerName val="0"/>
          <c:showPercent val="0"/>
          <c:showBubbleSize val="0"/>
          <c:showLeaderLines val="1"/>
        </c:dLbls>
      </c:pie3DChart>
    </c:plotArea>
    <c:plotVisOnly val="1"/>
    <c:dispBlanksAs val="gap"/>
    <c:showDLblsOverMax val="0"/>
  </c:chart>
  <c:spPr>
    <a:effectLst/>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view3D>
      <c:rotX val="30"/>
      <c:rotY val="140"/>
      <c:rAngAx val="0"/>
      <c:perspective val="30"/>
    </c:view3D>
    <c:floor>
      <c:thickness val="0"/>
    </c:floor>
    <c:sideWall>
      <c:thickness val="0"/>
    </c:sideWall>
    <c:backWall>
      <c:thickness val="0"/>
    </c:backWall>
    <c:plotArea>
      <c:layout/>
      <c:pie3DChart>
        <c:varyColors val="1"/>
        <c:ser>
          <c:idx val="0"/>
          <c:order val="0"/>
          <c:spPr>
            <a:ln w="19050">
              <a:solidFill>
                <a:schemeClr val="bg1"/>
              </a:solidFill>
            </a:ln>
          </c:spPr>
          <c:dLbls>
            <c:dLbl>
              <c:idx val="1"/>
              <c:layout>
                <c:manualLayout>
                  <c:x val="-4.3804905969152257E-2"/>
                  <c:y val="-0.15014899138190996"/>
                </c:manualLayout>
              </c:layout>
              <c:showLegendKey val="0"/>
              <c:showVal val="1"/>
              <c:showCatName val="0"/>
              <c:showSerName val="0"/>
              <c:showPercent val="0"/>
              <c:showBubbleSize val="0"/>
            </c:dLbl>
            <c:txPr>
              <a:bodyPr/>
              <a:lstStyle/>
              <a:p>
                <a:pPr>
                  <a:defRPr sz="1200"/>
                </a:pPr>
                <a:endParaRPr lang="en-US"/>
              </a:p>
            </c:txPr>
            <c:showLegendKey val="0"/>
            <c:showVal val="1"/>
            <c:showCatName val="0"/>
            <c:showSerName val="0"/>
            <c:showPercent val="0"/>
            <c:showBubbleSize val="0"/>
            <c:showLeaderLines val="1"/>
          </c:dLbls>
          <c:cat>
            <c:strRef>
              <c:f>[Book1]Sheet1!$G$10:$G$12</c:f>
              <c:strCache>
                <c:ptCount val="3"/>
                <c:pt idx="0">
                  <c:v>PEHD</c:v>
                </c:pt>
                <c:pt idx="1">
                  <c:v>PVC</c:v>
                </c:pt>
                <c:pt idx="2">
                  <c:v>Asbesthos</c:v>
                </c:pt>
              </c:strCache>
            </c:strRef>
          </c:cat>
          <c:val>
            <c:numRef>
              <c:f>[Book1]Sheet1!$H$10:$H$12</c:f>
              <c:numCache>
                <c:formatCode>0.00%</c:formatCode>
                <c:ptCount val="3"/>
                <c:pt idx="0">
                  <c:v>0.80400000000000005</c:v>
                </c:pt>
                <c:pt idx="1">
                  <c:v>0.14399999999999999</c:v>
                </c:pt>
                <c:pt idx="2">
                  <c:v>5.2999999999999999E-2</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74142029132009279"/>
          <c:y val="0.35434158109416414"/>
          <c:w val="0.25857970867990715"/>
          <c:h val="0.34170756820670717"/>
        </c:manualLayout>
      </c:layout>
      <c:overlay val="0"/>
      <c:txPr>
        <a:bodyPr/>
        <a:lstStyle/>
        <a:p>
          <a:pPr>
            <a:defRPr b="1"/>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6"/>
    </mc:Choice>
    <mc:Fallback>
      <c:style val="36"/>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[Book1]Sheet1!$H$14</c:f>
              <c:strCache>
                <c:ptCount val="1"/>
                <c:pt idx="0">
                  <c:v>km</c:v>
                </c:pt>
              </c:strCache>
            </c:strRef>
          </c:tx>
          <c:invertIfNegative val="0"/>
          <c:dLbls>
            <c:txPr>
              <a:bodyPr/>
              <a:lstStyle/>
              <a:p>
                <a:pPr>
                  <a:defRPr sz="1600" b="1"/>
                </a:pPr>
                <a:endParaRPr lang="en-US"/>
              </a:p>
            </c:txPr>
            <c:showLegendKey val="0"/>
            <c:showVal val="1"/>
            <c:showCatName val="0"/>
            <c:showSerName val="0"/>
            <c:showPercent val="0"/>
            <c:showBubbleSize val="0"/>
            <c:showLeaderLines val="0"/>
          </c:dLbls>
          <c:cat>
            <c:strRef>
              <c:f>[Book1]Sheet1!$G$15:$G$16</c:f>
              <c:strCache>
                <c:ptCount val="2"/>
                <c:pt idx="0">
                  <c:v>old AC and concrete pipelines</c:v>
                </c:pt>
                <c:pt idx="1">
                  <c:v>new polyester pipeline</c:v>
                </c:pt>
              </c:strCache>
            </c:strRef>
          </c:cat>
          <c:val>
            <c:numRef>
              <c:f>[Book1]Sheet1!$H$15:$H$16</c:f>
              <c:numCache>
                <c:formatCode>General</c:formatCode>
                <c:ptCount val="2"/>
                <c:pt idx="0">
                  <c:v>35</c:v>
                </c:pt>
                <c:pt idx="1">
                  <c:v>17</c:v>
                </c:pt>
              </c:numCache>
            </c:numRef>
          </c:val>
        </c:ser>
        <c:dLbls>
          <c:showLegendKey val="0"/>
          <c:showVal val="0"/>
          <c:showCatName val="0"/>
          <c:showSerName val="0"/>
          <c:showPercent val="0"/>
          <c:showBubbleSize val="0"/>
        </c:dLbls>
        <c:gapWidth val="150"/>
        <c:shape val="box"/>
        <c:axId val="165973376"/>
        <c:axId val="165979264"/>
        <c:axId val="0"/>
      </c:bar3DChart>
      <c:catAx>
        <c:axId val="165973376"/>
        <c:scaling>
          <c:orientation val="minMax"/>
        </c:scaling>
        <c:delete val="0"/>
        <c:axPos val="b"/>
        <c:majorTickMark val="out"/>
        <c:minorTickMark val="none"/>
        <c:tickLblPos val="nextTo"/>
        <c:crossAx val="165979264"/>
        <c:crosses val="autoZero"/>
        <c:auto val="1"/>
        <c:lblAlgn val="ctr"/>
        <c:lblOffset val="100"/>
        <c:noMultiLvlLbl val="0"/>
      </c:catAx>
      <c:valAx>
        <c:axId val="165979264"/>
        <c:scaling>
          <c:orientation val="minMax"/>
        </c:scaling>
        <c:delete val="0"/>
        <c:axPos val="l"/>
        <c:majorGridlines/>
        <c:numFmt formatCode="General" sourceLinked="1"/>
        <c:majorTickMark val="out"/>
        <c:minorTickMark val="none"/>
        <c:tickLblPos val="nextTo"/>
        <c:crossAx val="165973376"/>
        <c:crosses val="autoZero"/>
        <c:crossBetween val="between"/>
      </c:valAx>
    </c:plotArea>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layout/>
      <c:overlay val="0"/>
    </c:title>
    <c:autoTitleDeleted val="0"/>
    <c:plotArea>
      <c:layout/>
      <c:pieChart>
        <c:varyColors val="1"/>
        <c:ser>
          <c:idx val="0"/>
          <c:order val="0"/>
          <c:tx>
            <c:strRef>
              <c:f>Sheet1!$B$1</c:f>
              <c:strCache>
                <c:ptCount val="1"/>
                <c:pt idx="0">
                  <c:v>NRW</c:v>
                </c:pt>
              </c:strCache>
            </c:strRef>
          </c:tx>
          <c:dPt>
            <c:idx val="0"/>
            <c:bubble3D val="0"/>
            <c:explosion val="18"/>
            <c:spPr>
              <a:solidFill>
                <a:schemeClr val="tx2">
                  <a:lumMod val="60000"/>
                  <a:lumOff val="40000"/>
                </a:schemeClr>
              </a:solidFill>
            </c:spPr>
          </c:dPt>
          <c:dPt>
            <c:idx val="1"/>
            <c:bubble3D val="0"/>
            <c:spPr>
              <a:solidFill>
                <a:srgbClr val="FF0000"/>
              </a:solidFill>
              <a:effectLst>
                <a:glow rad="139700">
                  <a:schemeClr val="accent2">
                    <a:satMod val="175000"/>
                    <a:alpha val="40000"/>
                  </a:schemeClr>
                </a:glow>
                <a:outerShdw blurRad="50800" dist="38100" algn="l" rotWithShape="0">
                  <a:prstClr val="black">
                    <a:alpha val="40000"/>
                  </a:prstClr>
                </a:outerShdw>
              </a:effectLst>
              <a:scene3d>
                <a:camera prst="orthographicFront"/>
                <a:lightRig rig="threePt" dir="t">
                  <a:rot lat="0" lon="0" rev="1200000"/>
                </a:lightRig>
              </a:scene3d>
              <a:sp3d>
                <a:bevelT w="63500" h="25400"/>
              </a:sp3d>
            </c:spPr>
          </c:dPt>
          <c:cat>
            <c:strRef>
              <c:f>Sheet1!$A$2:$A$3</c:f>
              <c:strCache>
                <c:ptCount val="2"/>
                <c:pt idx="0">
                  <c:v>1st Qtr</c:v>
                </c:pt>
                <c:pt idx="1">
                  <c:v>2nd Qtr</c:v>
                </c:pt>
              </c:strCache>
            </c:strRef>
          </c:cat>
          <c:val>
            <c:numRef>
              <c:f>Sheet1!$B$2:$B$3</c:f>
              <c:numCache>
                <c:formatCode>General</c:formatCode>
                <c:ptCount val="2"/>
                <c:pt idx="0">
                  <c:v>40</c:v>
                </c:pt>
                <c:pt idx="1">
                  <c:v>60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7537B0-C905-417F-A576-0180366CBC04}" type="doc">
      <dgm:prSet loTypeId="urn:microsoft.com/office/officeart/2005/8/layout/hProcess11" loCatId="process" qsTypeId="urn:microsoft.com/office/officeart/2005/8/quickstyle/simple4" qsCatId="simple" csTypeId="urn:microsoft.com/office/officeart/2005/8/colors/accent1_2" csCatId="accent1" phldr="1"/>
      <dgm:spPr/>
      <dgm:t>
        <a:bodyPr/>
        <a:lstStyle/>
        <a:p>
          <a:endParaRPr lang="en-US"/>
        </a:p>
      </dgm:t>
    </dgm:pt>
    <dgm:pt modelId="{E4C36AF3-30E8-4A3F-A6B0-62F99FCD2AB6}">
      <dgm:prSet phldrT="[Text]"/>
      <dgm:spPr/>
      <dgm:t>
        <a:bodyPr/>
        <a:lstStyle/>
        <a:p>
          <a:r>
            <a:rPr lang="sr-Latn-RS" b="1" dirty="0" smtClean="0"/>
            <a:t>1958</a:t>
          </a:r>
        </a:p>
        <a:p>
          <a:r>
            <a:rPr lang="sr-Latn-RS" dirty="0" smtClean="0"/>
            <a:t>Began the construction of water distribution network</a:t>
          </a:r>
          <a:endParaRPr lang="en-US" dirty="0"/>
        </a:p>
      </dgm:t>
    </dgm:pt>
    <dgm:pt modelId="{79472B16-4973-4288-B95E-53290B724A98}" type="parTrans" cxnId="{604BF298-CD21-4FFD-A0E6-D3B1E3061E6A}">
      <dgm:prSet/>
      <dgm:spPr/>
      <dgm:t>
        <a:bodyPr/>
        <a:lstStyle/>
        <a:p>
          <a:endParaRPr lang="en-US"/>
        </a:p>
      </dgm:t>
    </dgm:pt>
    <dgm:pt modelId="{E3AED593-89DF-423F-83C4-0E3F0026173F}" type="sibTrans" cxnId="{604BF298-CD21-4FFD-A0E6-D3B1E3061E6A}">
      <dgm:prSet/>
      <dgm:spPr/>
      <dgm:t>
        <a:bodyPr/>
        <a:lstStyle/>
        <a:p>
          <a:endParaRPr lang="en-US"/>
        </a:p>
      </dgm:t>
    </dgm:pt>
    <dgm:pt modelId="{63C88A13-02EE-4E20-8662-AA9C77220F6D}">
      <dgm:prSet phldrT="[Text]"/>
      <dgm:spPr/>
      <dgm:t>
        <a:bodyPr/>
        <a:lstStyle/>
        <a:p>
          <a:r>
            <a:rPr lang="sr-Latn-RS" dirty="0" smtClean="0"/>
            <a:t>Water tower</a:t>
          </a:r>
        </a:p>
        <a:p>
          <a:r>
            <a:rPr lang="sr-Latn-RS" b="1" dirty="0" smtClean="0"/>
            <a:t>1965</a:t>
          </a:r>
        </a:p>
      </dgm:t>
    </dgm:pt>
    <dgm:pt modelId="{61D6A611-7EEA-4BD9-9DAF-B3F4599DF072}" type="parTrans" cxnId="{CBBFB9BC-3B14-48E1-9B63-C7266890F95D}">
      <dgm:prSet/>
      <dgm:spPr/>
      <dgm:t>
        <a:bodyPr/>
        <a:lstStyle/>
        <a:p>
          <a:endParaRPr lang="en-US"/>
        </a:p>
      </dgm:t>
    </dgm:pt>
    <dgm:pt modelId="{54257DA7-832B-42DA-970C-7EE13923574E}" type="sibTrans" cxnId="{CBBFB9BC-3B14-48E1-9B63-C7266890F95D}">
      <dgm:prSet/>
      <dgm:spPr/>
      <dgm:t>
        <a:bodyPr/>
        <a:lstStyle/>
        <a:p>
          <a:endParaRPr lang="en-US"/>
        </a:p>
      </dgm:t>
    </dgm:pt>
    <dgm:pt modelId="{796B3820-D828-4FAC-8F06-4BA746099FB9}">
      <dgm:prSet phldrT="[Text]"/>
      <dgm:spPr/>
      <dgm:t>
        <a:bodyPr/>
        <a:lstStyle/>
        <a:p>
          <a:r>
            <a:rPr lang="sr-Latn-RS" b="1" dirty="0" smtClean="0"/>
            <a:t>1963</a:t>
          </a:r>
        </a:p>
        <a:p>
          <a:r>
            <a:rPr lang="sr-Latn-RS" dirty="0" smtClean="0"/>
            <a:t>First two wells B1 and B3</a:t>
          </a:r>
          <a:endParaRPr lang="en-US" dirty="0"/>
        </a:p>
      </dgm:t>
    </dgm:pt>
    <dgm:pt modelId="{DD946C5D-DE70-42AD-BA29-5AF06C6F0002}" type="parTrans" cxnId="{E998E5EF-9EC5-4E94-896B-5516F59C6C92}">
      <dgm:prSet/>
      <dgm:spPr/>
      <dgm:t>
        <a:bodyPr/>
        <a:lstStyle/>
        <a:p>
          <a:endParaRPr lang="en-US"/>
        </a:p>
      </dgm:t>
    </dgm:pt>
    <dgm:pt modelId="{58354AB2-7AE6-4B7A-BFE2-FC9E3094A065}" type="sibTrans" cxnId="{E998E5EF-9EC5-4E94-896B-5516F59C6C92}">
      <dgm:prSet/>
      <dgm:spPr/>
      <dgm:t>
        <a:bodyPr/>
        <a:lstStyle/>
        <a:p>
          <a:endParaRPr lang="en-US"/>
        </a:p>
      </dgm:t>
    </dgm:pt>
    <dgm:pt modelId="{8CD355BE-1A2C-4242-A7B2-741262D2DDAB}">
      <dgm:prSet/>
      <dgm:spPr/>
      <dgm:t>
        <a:bodyPr/>
        <a:lstStyle/>
        <a:p>
          <a:endParaRPr lang="en-US"/>
        </a:p>
      </dgm:t>
    </dgm:pt>
    <dgm:pt modelId="{3ED3EF5C-9046-4588-9F78-301AA2D979D5}" type="parTrans" cxnId="{D47A13CA-5A83-45AD-8831-8BF5F9F01CA6}">
      <dgm:prSet/>
      <dgm:spPr/>
      <dgm:t>
        <a:bodyPr/>
        <a:lstStyle/>
        <a:p>
          <a:endParaRPr lang="en-US"/>
        </a:p>
      </dgm:t>
    </dgm:pt>
    <dgm:pt modelId="{D94EB35A-0DCD-422E-80FD-B36121747889}" type="sibTrans" cxnId="{D47A13CA-5A83-45AD-8831-8BF5F9F01CA6}">
      <dgm:prSet/>
      <dgm:spPr/>
      <dgm:t>
        <a:bodyPr/>
        <a:lstStyle/>
        <a:p>
          <a:endParaRPr lang="en-US"/>
        </a:p>
      </dgm:t>
    </dgm:pt>
    <dgm:pt modelId="{2B06F658-FEAB-44A6-80CD-431B40007FB8}">
      <dgm:prSet/>
      <dgm:spPr/>
      <dgm:t>
        <a:bodyPr/>
        <a:lstStyle/>
        <a:p>
          <a:endParaRPr lang="en-US"/>
        </a:p>
      </dgm:t>
    </dgm:pt>
    <dgm:pt modelId="{1966A039-6618-4140-B5F6-FE78D556A204}" type="parTrans" cxnId="{16AE7A17-A762-4CA3-AC88-65206BE9ECDB}">
      <dgm:prSet/>
      <dgm:spPr/>
      <dgm:t>
        <a:bodyPr/>
        <a:lstStyle/>
        <a:p>
          <a:endParaRPr lang="en-US"/>
        </a:p>
      </dgm:t>
    </dgm:pt>
    <dgm:pt modelId="{66F8A4AE-38A9-43D5-B9D5-D240F3C73889}" type="sibTrans" cxnId="{16AE7A17-A762-4CA3-AC88-65206BE9ECDB}">
      <dgm:prSet/>
      <dgm:spPr/>
      <dgm:t>
        <a:bodyPr/>
        <a:lstStyle/>
        <a:p>
          <a:endParaRPr lang="en-US"/>
        </a:p>
      </dgm:t>
    </dgm:pt>
    <dgm:pt modelId="{F6B3E7D7-5B02-4C18-976D-8F9642565340}">
      <dgm:prSet/>
      <dgm:spPr/>
      <dgm:t>
        <a:bodyPr/>
        <a:lstStyle/>
        <a:p>
          <a:r>
            <a:rPr lang="sr-Latn-RS" b="1" dirty="0" smtClean="0"/>
            <a:t>2009</a:t>
          </a:r>
        </a:p>
        <a:p>
          <a:r>
            <a:rPr lang="sr-Latn-RS" dirty="0" smtClean="0"/>
            <a:t>Joint stock company</a:t>
          </a:r>
          <a:endParaRPr lang="en-US" dirty="0"/>
        </a:p>
      </dgm:t>
    </dgm:pt>
    <dgm:pt modelId="{4377117E-05CC-4CCD-BA31-6DC8C7D86D4B}" type="parTrans" cxnId="{0C16002E-7C06-4E39-A685-95D458F7A999}">
      <dgm:prSet/>
      <dgm:spPr/>
      <dgm:t>
        <a:bodyPr/>
        <a:lstStyle/>
        <a:p>
          <a:endParaRPr lang="en-US"/>
        </a:p>
      </dgm:t>
    </dgm:pt>
    <dgm:pt modelId="{808AEA04-2021-4D9E-B4BC-694486B32049}" type="sibTrans" cxnId="{0C16002E-7C06-4E39-A685-95D458F7A999}">
      <dgm:prSet/>
      <dgm:spPr/>
      <dgm:t>
        <a:bodyPr/>
        <a:lstStyle/>
        <a:p>
          <a:endParaRPr lang="en-US"/>
        </a:p>
      </dgm:t>
    </dgm:pt>
    <dgm:pt modelId="{D7E7CBBD-8560-4472-ADAC-8581236A24CC}" type="pres">
      <dgm:prSet presAssocID="{1F7537B0-C905-417F-A576-0180366CBC04}" presName="Name0" presStyleCnt="0">
        <dgm:presLayoutVars>
          <dgm:dir/>
          <dgm:resizeHandles val="exact"/>
        </dgm:presLayoutVars>
      </dgm:prSet>
      <dgm:spPr/>
      <dgm:t>
        <a:bodyPr/>
        <a:lstStyle/>
        <a:p>
          <a:endParaRPr lang="en-US"/>
        </a:p>
      </dgm:t>
    </dgm:pt>
    <dgm:pt modelId="{F626DBDE-A768-4BBB-BA72-7AE92CF44156}" type="pres">
      <dgm:prSet presAssocID="{1F7537B0-C905-417F-A576-0180366CBC04}" presName="arrow" presStyleLbl="bgShp" presStyleIdx="0" presStyleCnt="1" custLinFactNeighborX="181" custLinFactNeighborY="1721"/>
      <dgm:spPr/>
    </dgm:pt>
    <dgm:pt modelId="{8D5FE2E0-B1EC-4820-A30A-2E4CB345CF39}" type="pres">
      <dgm:prSet presAssocID="{1F7537B0-C905-417F-A576-0180366CBC04}" presName="points" presStyleCnt="0"/>
      <dgm:spPr/>
    </dgm:pt>
    <dgm:pt modelId="{B32A1DB7-65A9-4C78-9C88-ECE2D5EC233F}" type="pres">
      <dgm:prSet presAssocID="{2B06F658-FEAB-44A6-80CD-431B40007FB8}" presName="compositeA" presStyleCnt="0"/>
      <dgm:spPr/>
    </dgm:pt>
    <dgm:pt modelId="{B96DD161-7AD6-43B4-A640-E1EC537A7601}" type="pres">
      <dgm:prSet presAssocID="{2B06F658-FEAB-44A6-80CD-431B40007FB8}" presName="textA" presStyleLbl="revTx" presStyleIdx="0" presStyleCnt="6">
        <dgm:presLayoutVars>
          <dgm:bulletEnabled val="1"/>
        </dgm:presLayoutVars>
      </dgm:prSet>
      <dgm:spPr/>
      <dgm:t>
        <a:bodyPr/>
        <a:lstStyle/>
        <a:p>
          <a:endParaRPr lang="en-US"/>
        </a:p>
      </dgm:t>
    </dgm:pt>
    <dgm:pt modelId="{575E68D2-55B2-4F81-B515-9EFA7DE0A0D1}" type="pres">
      <dgm:prSet presAssocID="{2B06F658-FEAB-44A6-80CD-431B40007FB8}" presName="circleA" presStyleLbl="node1" presStyleIdx="0" presStyleCnt="6"/>
      <dgm:spPr/>
    </dgm:pt>
    <dgm:pt modelId="{CC666C6A-B9B1-483A-B742-17B47F4B5FC5}" type="pres">
      <dgm:prSet presAssocID="{2B06F658-FEAB-44A6-80CD-431B40007FB8}" presName="spaceA" presStyleCnt="0"/>
      <dgm:spPr/>
    </dgm:pt>
    <dgm:pt modelId="{EF43F177-BB9D-4248-91B2-5E68B4BCBDD3}" type="pres">
      <dgm:prSet presAssocID="{66F8A4AE-38A9-43D5-B9D5-D240F3C73889}" presName="space" presStyleCnt="0"/>
      <dgm:spPr/>
    </dgm:pt>
    <dgm:pt modelId="{8B1221A5-5A1F-413C-9154-252F3933540B}" type="pres">
      <dgm:prSet presAssocID="{E4C36AF3-30E8-4A3F-A6B0-62F99FCD2AB6}" presName="compositeB" presStyleCnt="0"/>
      <dgm:spPr/>
    </dgm:pt>
    <dgm:pt modelId="{2102455E-338E-41C9-BF5D-AC4DD61D69F2}" type="pres">
      <dgm:prSet presAssocID="{E4C36AF3-30E8-4A3F-A6B0-62F99FCD2AB6}" presName="textB" presStyleLbl="revTx" presStyleIdx="1" presStyleCnt="6" custLinFactX="-5172" custLinFactNeighborX="-100000" custLinFactNeighborY="673">
        <dgm:presLayoutVars>
          <dgm:bulletEnabled val="1"/>
        </dgm:presLayoutVars>
      </dgm:prSet>
      <dgm:spPr/>
      <dgm:t>
        <a:bodyPr/>
        <a:lstStyle/>
        <a:p>
          <a:endParaRPr lang="en-US"/>
        </a:p>
      </dgm:t>
    </dgm:pt>
    <dgm:pt modelId="{BC0B452A-A766-44AE-8ABC-2EB922AE336A}" type="pres">
      <dgm:prSet presAssocID="{E4C36AF3-30E8-4A3F-A6B0-62F99FCD2AB6}" presName="circleB" presStyleLbl="node1" presStyleIdx="1" presStyleCnt="6"/>
      <dgm:spPr/>
      <dgm:t>
        <a:bodyPr/>
        <a:lstStyle/>
        <a:p>
          <a:endParaRPr lang="en-US"/>
        </a:p>
      </dgm:t>
    </dgm:pt>
    <dgm:pt modelId="{9134236E-1160-408F-A311-BC788DB99E67}" type="pres">
      <dgm:prSet presAssocID="{E4C36AF3-30E8-4A3F-A6B0-62F99FCD2AB6}" presName="spaceB" presStyleCnt="0"/>
      <dgm:spPr/>
    </dgm:pt>
    <dgm:pt modelId="{D3C0BDCC-044D-4455-8FBB-0A65CC9C3337}" type="pres">
      <dgm:prSet presAssocID="{E3AED593-89DF-423F-83C4-0E3F0026173F}" presName="space" presStyleCnt="0"/>
      <dgm:spPr/>
    </dgm:pt>
    <dgm:pt modelId="{92DD33D8-7AA5-42ED-96E3-4D6F032B26D2}" type="pres">
      <dgm:prSet presAssocID="{63C88A13-02EE-4E20-8662-AA9C77220F6D}" presName="compositeA" presStyleCnt="0"/>
      <dgm:spPr/>
    </dgm:pt>
    <dgm:pt modelId="{45FC1C43-BDA7-4801-AB72-861773FFF204}" type="pres">
      <dgm:prSet presAssocID="{63C88A13-02EE-4E20-8662-AA9C77220F6D}" presName="textA" presStyleLbl="revTx" presStyleIdx="2" presStyleCnt="6">
        <dgm:presLayoutVars>
          <dgm:bulletEnabled val="1"/>
        </dgm:presLayoutVars>
      </dgm:prSet>
      <dgm:spPr/>
      <dgm:t>
        <a:bodyPr/>
        <a:lstStyle/>
        <a:p>
          <a:endParaRPr lang="en-US"/>
        </a:p>
      </dgm:t>
    </dgm:pt>
    <dgm:pt modelId="{885A2871-EB0F-4EAD-B2E4-FCCFC7400D29}" type="pres">
      <dgm:prSet presAssocID="{63C88A13-02EE-4E20-8662-AA9C77220F6D}" presName="circleA" presStyleLbl="node1" presStyleIdx="2" presStyleCnt="6"/>
      <dgm:spPr/>
    </dgm:pt>
    <dgm:pt modelId="{EA2A9940-52CA-48B3-AD9D-F56CC5895551}" type="pres">
      <dgm:prSet presAssocID="{63C88A13-02EE-4E20-8662-AA9C77220F6D}" presName="spaceA" presStyleCnt="0"/>
      <dgm:spPr/>
    </dgm:pt>
    <dgm:pt modelId="{9A965F29-FCBC-463E-A5FC-2572D69E638E}" type="pres">
      <dgm:prSet presAssocID="{54257DA7-832B-42DA-970C-7EE13923574E}" presName="space" presStyleCnt="0"/>
      <dgm:spPr/>
    </dgm:pt>
    <dgm:pt modelId="{9CADD0FD-1DF5-4615-B097-E0B8222130CB}" type="pres">
      <dgm:prSet presAssocID="{796B3820-D828-4FAC-8F06-4BA746099FB9}" presName="compositeB" presStyleCnt="0"/>
      <dgm:spPr/>
    </dgm:pt>
    <dgm:pt modelId="{75B476ED-BC58-44D0-AF7E-2AAB12F15E72}" type="pres">
      <dgm:prSet presAssocID="{796B3820-D828-4FAC-8F06-4BA746099FB9}" presName="textB" presStyleLbl="revTx" presStyleIdx="3" presStyleCnt="6" custLinFactX="-100000" custLinFactNeighborX="-106856" custLinFactNeighborY="983">
        <dgm:presLayoutVars>
          <dgm:bulletEnabled val="1"/>
        </dgm:presLayoutVars>
      </dgm:prSet>
      <dgm:spPr/>
      <dgm:t>
        <a:bodyPr/>
        <a:lstStyle/>
        <a:p>
          <a:endParaRPr lang="en-US"/>
        </a:p>
      </dgm:t>
    </dgm:pt>
    <dgm:pt modelId="{410AD5B9-C67B-4D04-8EFF-4D1BC3F28F41}" type="pres">
      <dgm:prSet presAssocID="{796B3820-D828-4FAC-8F06-4BA746099FB9}" presName="circleB" presStyleLbl="node1" presStyleIdx="3" presStyleCnt="6"/>
      <dgm:spPr/>
    </dgm:pt>
    <dgm:pt modelId="{FB850AAD-3A8A-4DD6-9703-551333C334BC}" type="pres">
      <dgm:prSet presAssocID="{796B3820-D828-4FAC-8F06-4BA746099FB9}" presName="spaceB" presStyleCnt="0"/>
      <dgm:spPr/>
    </dgm:pt>
    <dgm:pt modelId="{D046ABE2-CCE9-4B91-8936-ADF339B1B951}" type="pres">
      <dgm:prSet presAssocID="{58354AB2-7AE6-4B7A-BFE2-FC9E3094A065}" presName="space" presStyleCnt="0"/>
      <dgm:spPr/>
    </dgm:pt>
    <dgm:pt modelId="{7813399E-D921-428A-99B7-972C22DA9E42}" type="pres">
      <dgm:prSet presAssocID="{8CD355BE-1A2C-4242-A7B2-741262D2DDAB}" presName="compositeA" presStyleCnt="0"/>
      <dgm:spPr/>
    </dgm:pt>
    <dgm:pt modelId="{11571823-34E1-4DA8-BCC5-9C15597BE9EF}" type="pres">
      <dgm:prSet presAssocID="{8CD355BE-1A2C-4242-A7B2-741262D2DDAB}" presName="textA" presStyleLbl="revTx" presStyleIdx="4" presStyleCnt="6">
        <dgm:presLayoutVars>
          <dgm:bulletEnabled val="1"/>
        </dgm:presLayoutVars>
      </dgm:prSet>
      <dgm:spPr/>
      <dgm:t>
        <a:bodyPr/>
        <a:lstStyle/>
        <a:p>
          <a:endParaRPr lang="en-US"/>
        </a:p>
      </dgm:t>
    </dgm:pt>
    <dgm:pt modelId="{AF4EBF2B-C35E-445D-805E-EADBD0250138}" type="pres">
      <dgm:prSet presAssocID="{8CD355BE-1A2C-4242-A7B2-741262D2DDAB}" presName="circleA" presStyleLbl="node1" presStyleIdx="4" presStyleCnt="6"/>
      <dgm:spPr/>
    </dgm:pt>
    <dgm:pt modelId="{8EFF43BB-124C-4D5C-9D16-2D1CA2C5F8DB}" type="pres">
      <dgm:prSet presAssocID="{8CD355BE-1A2C-4242-A7B2-741262D2DDAB}" presName="spaceA" presStyleCnt="0"/>
      <dgm:spPr/>
    </dgm:pt>
    <dgm:pt modelId="{E8C929CE-00AE-41D0-9EB8-36B796BA78F6}" type="pres">
      <dgm:prSet presAssocID="{D94EB35A-0DCD-422E-80FD-B36121747889}" presName="space" presStyleCnt="0"/>
      <dgm:spPr/>
    </dgm:pt>
    <dgm:pt modelId="{897E7D6A-0EF7-4C5F-A147-097907B5AAD4}" type="pres">
      <dgm:prSet presAssocID="{F6B3E7D7-5B02-4C18-976D-8F9642565340}" presName="compositeB" presStyleCnt="0"/>
      <dgm:spPr/>
    </dgm:pt>
    <dgm:pt modelId="{EB00F381-2297-4F8A-9E4D-C011B85A7E52}" type="pres">
      <dgm:prSet presAssocID="{F6B3E7D7-5B02-4C18-976D-8F9642565340}" presName="textB" presStyleLbl="revTx" presStyleIdx="5" presStyleCnt="6">
        <dgm:presLayoutVars>
          <dgm:bulletEnabled val="1"/>
        </dgm:presLayoutVars>
      </dgm:prSet>
      <dgm:spPr/>
      <dgm:t>
        <a:bodyPr/>
        <a:lstStyle/>
        <a:p>
          <a:endParaRPr lang="en-US"/>
        </a:p>
      </dgm:t>
    </dgm:pt>
    <dgm:pt modelId="{7820D474-247A-4288-BB4D-7EC67BFCB5B1}" type="pres">
      <dgm:prSet presAssocID="{F6B3E7D7-5B02-4C18-976D-8F9642565340}" presName="circleB" presStyleLbl="node1" presStyleIdx="5" presStyleCnt="6"/>
      <dgm:spPr/>
    </dgm:pt>
    <dgm:pt modelId="{34E6435D-B9FF-4DE1-8289-34DE55E87C27}" type="pres">
      <dgm:prSet presAssocID="{F6B3E7D7-5B02-4C18-976D-8F9642565340}" presName="spaceB" presStyleCnt="0"/>
      <dgm:spPr/>
    </dgm:pt>
  </dgm:ptLst>
  <dgm:cxnLst>
    <dgm:cxn modelId="{B83CECEA-2B98-4A1A-88BB-7CBCD0DAF0FD}" type="presOf" srcId="{796B3820-D828-4FAC-8F06-4BA746099FB9}" destId="{75B476ED-BC58-44D0-AF7E-2AAB12F15E72}" srcOrd="0" destOrd="0" presId="urn:microsoft.com/office/officeart/2005/8/layout/hProcess11"/>
    <dgm:cxn modelId="{372D9E73-B006-4B6E-BB28-E6E6879E48BC}" type="presOf" srcId="{E4C36AF3-30E8-4A3F-A6B0-62F99FCD2AB6}" destId="{2102455E-338E-41C9-BF5D-AC4DD61D69F2}" srcOrd="0" destOrd="0" presId="urn:microsoft.com/office/officeart/2005/8/layout/hProcess11"/>
    <dgm:cxn modelId="{F3AAEEEF-5AC4-4954-9415-1495A43AEE8B}" type="presOf" srcId="{63C88A13-02EE-4E20-8662-AA9C77220F6D}" destId="{45FC1C43-BDA7-4801-AB72-861773FFF204}" srcOrd="0" destOrd="0" presId="urn:microsoft.com/office/officeart/2005/8/layout/hProcess11"/>
    <dgm:cxn modelId="{604BF298-CD21-4FFD-A0E6-D3B1E3061E6A}" srcId="{1F7537B0-C905-417F-A576-0180366CBC04}" destId="{E4C36AF3-30E8-4A3F-A6B0-62F99FCD2AB6}" srcOrd="1" destOrd="0" parTransId="{79472B16-4973-4288-B95E-53290B724A98}" sibTransId="{E3AED593-89DF-423F-83C4-0E3F0026173F}"/>
    <dgm:cxn modelId="{0C16002E-7C06-4E39-A685-95D458F7A999}" srcId="{1F7537B0-C905-417F-A576-0180366CBC04}" destId="{F6B3E7D7-5B02-4C18-976D-8F9642565340}" srcOrd="5" destOrd="0" parTransId="{4377117E-05CC-4CCD-BA31-6DC8C7D86D4B}" sibTransId="{808AEA04-2021-4D9E-B4BC-694486B32049}"/>
    <dgm:cxn modelId="{16AE7A17-A762-4CA3-AC88-65206BE9ECDB}" srcId="{1F7537B0-C905-417F-A576-0180366CBC04}" destId="{2B06F658-FEAB-44A6-80CD-431B40007FB8}" srcOrd="0" destOrd="0" parTransId="{1966A039-6618-4140-B5F6-FE78D556A204}" sibTransId="{66F8A4AE-38A9-43D5-B9D5-D240F3C73889}"/>
    <dgm:cxn modelId="{CBBFB9BC-3B14-48E1-9B63-C7266890F95D}" srcId="{1F7537B0-C905-417F-A576-0180366CBC04}" destId="{63C88A13-02EE-4E20-8662-AA9C77220F6D}" srcOrd="2" destOrd="0" parTransId="{61D6A611-7EEA-4BD9-9DAF-B3F4599DF072}" sibTransId="{54257DA7-832B-42DA-970C-7EE13923574E}"/>
    <dgm:cxn modelId="{41D9C312-2BA8-456B-8A9D-25E80C797B87}" type="presOf" srcId="{2B06F658-FEAB-44A6-80CD-431B40007FB8}" destId="{B96DD161-7AD6-43B4-A640-E1EC537A7601}" srcOrd="0" destOrd="0" presId="urn:microsoft.com/office/officeart/2005/8/layout/hProcess11"/>
    <dgm:cxn modelId="{1D140B68-EFC5-406D-8CE3-574C30C38DB7}" type="presOf" srcId="{F6B3E7D7-5B02-4C18-976D-8F9642565340}" destId="{EB00F381-2297-4F8A-9E4D-C011B85A7E52}" srcOrd="0" destOrd="0" presId="urn:microsoft.com/office/officeart/2005/8/layout/hProcess11"/>
    <dgm:cxn modelId="{D47A13CA-5A83-45AD-8831-8BF5F9F01CA6}" srcId="{1F7537B0-C905-417F-A576-0180366CBC04}" destId="{8CD355BE-1A2C-4242-A7B2-741262D2DDAB}" srcOrd="4" destOrd="0" parTransId="{3ED3EF5C-9046-4588-9F78-301AA2D979D5}" sibTransId="{D94EB35A-0DCD-422E-80FD-B36121747889}"/>
    <dgm:cxn modelId="{E998E5EF-9EC5-4E94-896B-5516F59C6C92}" srcId="{1F7537B0-C905-417F-A576-0180366CBC04}" destId="{796B3820-D828-4FAC-8F06-4BA746099FB9}" srcOrd="3" destOrd="0" parTransId="{DD946C5D-DE70-42AD-BA29-5AF06C6F0002}" sibTransId="{58354AB2-7AE6-4B7A-BFE2-FC9E3094A065}"/>
    <dgm:cxn modelId="{9B74DFE9-2574-49F1-AF21-4B5693D5619A}" type="presOf" srcId="{1F7537B0-C905-417F-A576-0180366CBC04}" destId="{D7E7CBBD-8560-4472-ADAC-8581236A24CC}" srcOrd="0" destOrd="0" presId="urn:microsoft.com/office/officeart/2005/8/layout/hProcess11"/>
    <dgm:cxn modelId="{DC669C21-EB85-4CF2-A797-4A7A1BF9A77F}" type="presOf" srcId="{8CD355BE-1A2C-4242-A7B2-741262D2DDAB}" destId="{11571823-34E1-4DA8-BCC5-9C15597BE9EF}" srcOrd="0" destOrd="0" presId="urn:microsoft.com/office/officeart/2005/8/layout/hProcess11"/>
    <dgm:cxn modelId="{E2E39DB2-4805-4391-B146-3B4FC1678098}" type="presParOf" srcId="{D7E7CBBD-8560-4472-ADAC-8581236A24CC}" destId="{F626DBDE-A768-4BBB-BA72-7AE92CF44156}" srcOrd="0" destOrd="0" presId="urn:microsoft.com/office/officeart/2005/8/layout/hProcess11"/>
    <dgm:cxn modelId="{9C7F00B6-BF84-4B96-9706-9B2527551F14}" type="presParOf" srcId="{D7E7CBBD-8560-4472-ADAC-8581236A24CC}" destId="{8D5FE2E0-B1EC-4820-A30A-2E4CB345CF39}" srcOrd="1" destOrd="0" presId="urn:microsoft.com/office/officeart/2005/8/layout/hProcess11"/>
    <dgm:cxn modelId="{B491BDD8-2482-4420-8B33-B197D7063895}" type="presParOf" srcId="{8D5FE2E0-B1EC-4820-A30A-2E4CB345CF39}" destId="{B32A1DB7-65A9-4C78-9C88-ECE2D5EC233F}" srcOrd="0" destOrd="0" presId="urn:microsoft.com/office/officeart/2005/8/layout/hProcess11"/>
    <dgm:cxn modelId="{1765464D-1E0F-4CAD-85AC-5ADB3779F4F2}" type="presParOf" srcId="{B32A1DB7-65A9-4C78-9C88-ECE2D5EC233F}" destId="{B96DD161-7AD6-43B4-A640-E1EC537A7601}" srcOrd="0" destOrd="0" presId="urn:microsoft.com/office/officeart/2005/8/layout/hProcess11"/>
    <dgm:cxn modelId="{02D3356E-12B9-41AE-A1C1-3EC29E375F6E}" type="presParOf" srcId="{B32A1DB7-65A9-4C78-9C88-ECE2D5EC233F}" destId="{575E68D2-55B2-4F81-B515-9EFA7DE0A0D1}" srcOrd="1" destOrd="0" presId="urn:microsoft.com/office/officeart/2005/8/layout/hProcess11"/>
    <dgm:cxn modelId="{7EC07360-A92E-4E02-9001-00783C014EAA}" type="presParOf" srcId="{B32A1DB7-65A9-4C78-9C88-ECE2D5EC233F}" destId="{CC666C6A-B9B1-483A-B742-17B47F4B5FC5}" srcOrd="2" destOrd="0" presId="urn:microsoft.com/office/officeart/2005/8/layout/hProcess11"/>
    <dgm:cxn modelId="{B59FE4FF-E4B5-45FC-B243-80D32E9BEFDD}" type="presParOf" srcId="{8D5FE2E0-B1EC-4820-A30A-2E4CB345CF39}" destId="{EF43F177-BB9D-4248-91B2-5E68B4BCBDD3}" srcOrd="1" destOrd="0" presId="urn:microsoft.com/office/officeart/2005/8/layout/hProcess11"/>
    <dgm:cxn modelId="{ECDB6B1F-C3F7-40C8-A756-EDFF65154FBC}" type="presParOf" srcId="{8D5FE2E0-B1EC-4820-A30A-2E4CB345CF39}" destId="{8B1221A5-5A1F-413C-9154-252F3933540B}" srcOrd="2" destOrd="0" presId="urn:microsoft.com/office/officeart/2005/8/layout/hProcess11"/>
    <dgm:cxn modelId="{1B3C35DC-BD98-440F-A6C6-76531ED4FABF}" type="presParOf" srcId="{8B1221A5-5A1F-413C-9154-252F3933540B}" destId="{2102455E-338E-41C9-BF5D-AC4DD61D69F2}" srcOrd="0" destOrd="0" presId="urn:microsoft.com/office/officeart/2005/8/layout/hProcess11"/>
    <dgm:cxn modelId="{E35393FF-78DF-4BD4-804A-17C897F7E0E5}" type="presParOf" srcId="{8B1221A5-5A1F-413C-9154-252F3933540B}" destId="{BC0B452A-A766-44AE-8ABC-2EB922AE336A}" srcOrd="1" destOrd="0" presId="urn:microsoft.com/office/officeart/2005/8/layout/hProcess11"/>
    <dgm:cxn modelId="{AED18133-A8AE-449F-8B4A-909083A11EF8}" type="presParOf" srcId="{8B1221A5-5A1F-413C-9154-252F3933540B}" destId="{9134236E-1160-408F-A311-BC788DB99E67}" srcOrd="2" destOrd="0" presId="urn:microsoft.com/office/officeart/2005/8/layout/hProcess11"/>
    <dgm:cxn modelId="{8815A458-7F3A-482F-BE77-273D95C99425}" type="presParOf" srcId="{8D5FE2E0-B1EC-4820-A30A-2E4CB345CF39}" destId="{D3C0BDCC-044D-4455-8FBB-0A65CC9C3337}" srcOrd="3" destOrd="0" presId="urn:microsoft.com/office/officeart/2005/8/layout/hProcess11"/>
    <dgm:cxn modelId="{E3D33B7A-EB0F-4695-8D20-EA6C751B9855}" type="presParOf" srcId="{8D5FE2E0-B1EC-4820-A30A-2E4CB345CF39}" destId="{92DD33D8-7AA5-42ED-96E3-4D6F032B26D2}" srcOrd="4" destOrd="0" presId="urn:microsoft.com/office/officeart/2005/8/layout/hProcess11"/>
    <dgm:cxn modelId="{0A627CEE-38BE-4D0A-B4B0-A45C1AE28743}" type="presParOf" srcId="{92DD33D8-7AA5-42ED-96E3-4D6F032B26D2}" destId="{45FC1C43-BDA7-4801-AB72-861773FFF204}" srcOrd="0" destOrd="0" presId="urn:microsoft.com/office/officeart/2005/8/layout/hProcess11"/>
    <dgm:cxn modelId="{3EEED336-26A3-44EF-B739-53E95193F5FB}" type="presParOf" srcId="{92DD33D8-7AA5-42ED-96E3-4D6F032B26D2}" destId="{885A2871-EB0F-4EAD-B2E4-FCCFC7400D29}" srcOrd="1" destOrd="0" presId="urn:microsoft.com/office/officeart/2005/8/layout/hProcess11"/>
    <dgm:cxn modelId="{486D4266-BF46-4F45-95EF-0B00ABD0B012}" type="presParOf" srcId="{92DD33D8-7AA5-42ED-96E3-4D6F032B26D2}" destId="{EA2A9940-52CA-48B3-AD9D-F56CC5895551}" srcOrd="2" destOrd="0" presId="urn:microsoft.com/office/officeart/2005/8/layout/hProcess11"/>
    <dgm:cxn modelId="{C3BB975D-6A48-48C2-B647-3497204DF4EA}" type="presParOf" srcId="{8D5FE2E0-B1EC-4820-A30A-2E4CB345CF39}" destId="{9A965F29-FCBC-463E-A5FC-2572D69E638E}" srcOrd="5" destOrd="0" presId="urn:microsoft.com/office/officeart/2005/8/layout/hProcess11"/>
    <dgm:cxn modelId="{D40CF484-6C58-4DBA-BADB-0F0E56115D2C}" type="presParOf" srcId="{8D5FE2E0-B1EC-4820-A30A-2E4CB345CF39}" destId="{9CADD0FD-1DF5-4615-B097-E0B8222130CB}" srcOrd="6" destOrd="0" presId="urn:microsoft.com/office/officeart/2005/8/layout/hProcess11"/>
    <dgm:cxn modelId="{A55EEFA5-B44F-4C70-9A36-BE6B30292972}" type="presParOf" srcId="{9CADD0FD-1DF5-4615-B097-E0B8222130CB}" destId="{75B476ED-BC58-44D0-AF7E-2AAB12F15E72}" srcOrd="0" destOrd="0" presId="urn:microsoft.com/office/officeart/2005/8/layout/hProcess11"/>
    <dgm:cxn modelId="{6E743284-F032-470A-A3E2-C5F56F18A2B4}" type="presParOf" srcId="{9CADD0FD-1DF5-4615-B097-E0B8222130CB}" destId="{410AD5B9-C67B-4D04-8EFF-4D1BC3F28F41}" srcOrd="1" destOrd="0" presId="urn:microsoft.com/office/officeart/2005/8/layout/hProcess11"/>
    <dgm:cxn modelId="{4C6E5C38-5DB2-4C85-AC8F-0DBFBF3AC6A2}" type="presParOf" srcId="{9CADD0FD-1DF5-4615-B097-E0B8222130CB}" destId="{FB850AAD-3A8A-4DD6-9703-551333C334BC}" srcOrd="2" destOrd="0" presId="urn:microsoft.com/office/officeart/2005/8/layout/hProcess11"/>
    <dgm:cxn modelId="{BBC84C31-EF82-4087-81FE-FA39F4F75E72}" type="presParOf" srcId="{8D5FE2E0-B1EC-4820-A30A-2E4CB345CF39}" destId="{D046ABE2-CCE9-4B91-8936-ADF339B1B951}" srcOrd="7" destOrd="0" presId="urn:microsoft.com/office/officeart/2005/8/layout/hProcess11"/>
    <dgm:cxn modelId="{29BDB62F-7963-4FEC-A8F4-8231CD790BF3}" type="presParOf" srcId="{8D5FE2E0-B1EC-4820-A30A-2E4CB345CF39}" destId="{7813399E-D921-428A-99B7-972C22DA9E42}" srcOrd="8" destOrd="0" presId="urn:microsoft.com/office/officeart/2005/8/layout/hProcess11"/>
    <dgm:cxn modelId="{D95149D1-E4E6-4DF7-B224-E0385FCF18A4}" type="presParOf" srcId="{7813399E-D921-428A-99B7-972C22DA9E42}" destId="{11571823-34E1-4DA8-BCC5-9C15597BE9EF}" srcOrd="0" destOrd="0" presId="urn:microsoft.com/office/officeart/2005/8/layout/hProcess11"/>
    <dgm:cxn modelId="{E4C111E2-9CB2-44C3-B019-271EA7F584B1}" type="presParOf" srcId="{7813399E-D921-428A-99B7-972C22DA9E42}" destId="{AF4EBF2B-C35E-445D-805E-EADBD0250138}" srcOrd="1" destOrd="0" presId="urn:microsoft.com/office/officeart/2005/8/layout/hProcess11"/>
    <dgm:cxn modelId="{BA57BB8B-AAE6-480D-8425-A3E21A16E4EE}" type="presParOf" srcId="{7813399E-D921-428A-99B7-972C22DA9E42}" destId="{8EFF43BB-124C-4D5C-9D16-2D1CA2C5F8DB}" srcOrd="2" destOrd="0" presId="urn:microsoft.com/office/officeart/2005/8/layout/hProcess11"/>
    <dgm:cxn modelId="{CA6B5566-1651-406F-98FE-2C67579A7A0E}" type="presParOf" srcId="{8D5FE2E0-B1EC-4820-A30A-2E4CB345CF39}" destId="{E8C929CE-00AE-41D0-9EB8-36B796BA78F6}" srcOrd="9" destOrd="0" presId="urn:microsoft.com/office/officeart/2005/8/layout/hProcess11"/>
    <dgm:cxn modelId="{4D18E5AE-3A73-4994-AC36-79CD3BC0A9BB}" type="presParOf" srcId="{8D5FE2E0-B1EC-4820-A30A-2E4CB345CF39}" destId="{897E7D6A-0EF7-4C5F-A147-097907B5AAD4}" srcOrd="10" destOrd="0" presId="urn:microsoft.com/office/officeart/2005/8/layout/hProcess11"/>
    <dgm:cxn modelId="{E156102C-30FB-4B23-8121-E263AAF84C47}" type="presParOf" srcId="{897E7D6A-0EF7-4C5F-A147-097907B5AAD4}" destId="{EB00F381-2297-4F8A-9E4D-C011B85A7E52}" srcOrd="0" destOrd="0" presId="urn:microsoft.com/office/officeart/2005/8/layout/hProcess11"/>
    <dgm:cxn modelId="{A3818CF3-B503-4AAF-9FFD-313EF918F984}" type="presParOf" srcId="{897E7D6A-0EF7-4C5F-A147-097907B5AAD4}" destId="{7820D474-247A-4288-BB4D-7EC67BFCB5B1}" srcOrd="1" destOrd="0" presId="urn:microsoft.com/office/officeart/2005/8/layout/hProcess11"/>
    <dgm:cxn modelId="{5AC34A3F-91CB-4259-8705-969569F04179}" type="presParOf" srcId="{897E7D6A-0EF7-4C5F-A147-097907B5AAD4}" destId="{34E6435D-B9FF-4DE1-8289-34DE55E87C27}"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631C8E-47FB-41FA-8153-CC371713C92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A6388D35-AC3D-4687-9682-CF5DB7DC5220}">
      <dgm:prSet phldrT="[Text]" custT="1"/>
      <dgm:spPr/>
      <dgm:t>
        <a:bodyPr/>
        <a:lstStyle/>
        <a:p>
          <a:r>
            <a:rPr lang="sr-Latn-BA" sz="2000" dirty="0" smtClean="0">
              <a:latin typeface="Arial" pitchFamily="34" charset="0"/>
              <a:cs typeface="Arial" pitchFamily="34" charset="0"/>
            </a:rPr>
            <a:t>2013</a:t>
          </a:r>
          <a:endParaRPr lang="en-US" sz="2000" dirty="0">
            <a:latin typeface="Arial" pitchFamily="34" charset="0"/>
            <a:cs typeface="Arial" pitchFamily="34" charset="0"/>
          </a:endParaRPr>
        </a:p>
      </dgm:t>
    </dgm:pt>
    <dgm:pt modelId="{D8B2B7DE-1726-4F6D-9688-53CB7DB93E68}" type="parTrans" cxnId="{6CE6AF7B-9095-4147-AA6F-ED6C00CA2251}">
      <dgm:prSet/>
      <dgm:spPr/>
      <dgm:t>
        <a:bodyPr/>
        <a:lstStyle/>
        <a:p>
          <a:endParaRPr lang="en-US"/>
        </a:p>
      </dgm:t>
    </dgm:pt>
    <dgm:pt modelId="{1F057C2F-29BE-47A8-8C98-1AE203425B47}" type="sibTrans" cxnId="{6CE6AF7B-9095-4147-AA6F-ED6C00CA2251}">
      <dgm:prSet/>
      <dgm:spPr/>
      <dgm:t>
        <a:bodyPr/>
        <a:lstStyle/>
        <a:p>
          <a:endParaRPr lang="en-US"/>
        </a:p>
      </dgm:t>
    </dgm:pt>
    <dgm:pt modelId="{F6BD3447-5FBD-40C9-B4D4-D211D1F8953C}">
      <dgm:prSet phldrT="[Text]" custT="1"/>
      <dgm:spPr/>
      <dgm:t>
        <a:bodyPr/>
        <a:lstStyle/>
        <a:p>
          <a:r>
            <a:rPr lang="sr-Latn-BA" sz="1400" dirty="0" smtClean="0">
              <a:latin typeface="Arial" pitchFamily="34" charset="0"/>
              <a:cs typeface="Arial" pitchFamily="34" charset="0"/>
            </a:rPr>
            <a:t>Vodovod began with </a:t>
          </a:r>
          <a:r>
            <a:rPr lang="sr-Latn-BA" sz="1400" b="1" i="1" dirty="0" smtClean="0">
              <a:latin typeface="Arial" pitchFamily="34" charset="0"/>
              <a:cs typeface="Arial" pitchFamily="34" charset="0"/>
            </a:rPr>
            <a:t>Benchmarking</a:t>
          </a:r>
          <a:r>
            <a:rPr lang="sr-Latn-BA" sz="1400" dirty="0" smtClean="0">
              <a:latin typeface="Arial" pitchFamily="34" charset="0"/>
              <a:cs typeface="Arial" pitchFamily="34" charset="0"/>
            </a:rPr>
            <a:t>, tracking and comparing performance indicators</a:t>
          </a:r>
          <a:endParaRPr lang="en-US" sz="1400" dirty="0">
            <a:latin typeface="Arial" pitchFamily="34" charset="0"/>
            <a:cs typeface="Arial" pitchFamily="34" charset="0"/>
          </a:endParaRPr>
        </a:p>
      </dgm:t>
    </dgm:pt>
    <dgm:pt modelId="{AD6BABB1-2FA6-4957-8A67-42E49DCD3C38}" type="parTrans" cxnId="{8DADB4F6-FAA2-4E48-99C2-2B71CB91888D}">
      <dgm:prSet/>
      <dgm:spPr/>
      <dgm:t>
        <a:bodyPr/>
        <a:lstStyle/>
        <a:p>
          <a:endParaRPr lang="en-US"/>
        </a:p>
      </dgm:t>
    </dgm:pt>
    <dgm:pt modelId="{CD6F479C-39BA-4BC2-9541-E9F34A6443FB}" type="sibTrans" cxnId="{8DADB4F6-FAA2-4E48-99C2-2B71CB91888D}">
      <dgm:prSet/>
      <dgm:spPr/>
      <dgm:t>
        <a:bodyPr/>
        <a:lstStyle/>
        <a:p>
          <a:endParaRPr lang="en-US"/>
        </a:p>
      </dgm:t>
    </dgm:pt>
    <dgm:pt modelId="{71EF71E4-6CAF-4BF1-9E90-2A22314248DC}">
      <dgm:prSet phldrT="[Text]" custT="1"/>
      <dgm:spPr/>
      <dgm:t>
        <a:bodyPr/>
        <a:lstStyle/>
        <a:p>
          <a:r>
            <a:rPr lang="sr-Latn-BA" sz="2000" dirty="0" smtClean="0">
              <a:latin typeface="Arial" pitchFamily="34" charset="0"/>
              <a:cs typeface="Arial" pitchFamily="34" charset="0"/>
            </a:rPr>
            <a:t>2016</a:t>
          </a:r>
          <a:endParaRPr lang="en-US" sz="2000" dirty="0">
            <a:latin typeface="Arial" pitchFamily="34" charset="0"/>
            <a:cs typeface="Arial" pitchFamily="34" charset="0"/>
          </a:endParaRPr>
        </a:p>
      </dgm:t>
    </dgm:pt>
    <dgm:pt modelId="{2F7A14A0-464A-4963-BC60-E0463E558B17}" type="parTrans" cxnId="{8FF46E4F-4225-4E67-86B9-FC7A688AF583}">
      <dgm:prSet/>
      <dgm:spPr/>
      <dgm:t>
        <a:bodyPr/>
        <a:lstStyle/>
        <a:p>
          <a:endParaRPr lang="en-US"/>
        </a:p>
      </dgm:t>
    </dgm:pt>
    <dgm:pt modelId="{7ED94660-771A-40C5-B126-4BA638508181}" type="sibTrans" cxnId="{8FF46E4F-4225-4E67-86B9-FC7A688AF583}">
      <dgm:prSet/>
      <dgm:spPr/>
      <dgm:t>
        <a:bodyPr/>
        <a:lstStyle/>
        <a:p>
          <a:endParaRPr lang="en-US"/>
        </a:p>
      </dgm:t>
    </dgm:pt>
    <dgm:pt modelId="{374DD008-19CF-474E-959A-25572EF7361F}">
      <dgm:prSet phldrT="[Text]" custT="1"/>
      <dgm:spPr/>
      <dgm:t>
        <a:bodyPr/>
        <a:lstStyle/>
        <a:p>
          <a:r>
            <a:rPr lang="sr-Latn-BA" sz="1400" dirty="0" smtClean="0">
              <a:latin typeface="Arial" pitchFamily="34" charset="0"/>
              <a:cs typeface="Arial" pitchFamily="34" charset="0"/>
            </a:rPr>
            <a:t>By the end of 2016 (</a:t>
          </a:r>
          <a:r>
            <a:rPr lang="sr-Latn-BA" sz="1400" i="1" dirty="0" smtClean="0">
              <a:latin typeface="Arial" pitchFamily="34" charset="0"/>
              <a:cs typeface="Arial" pitchFamily="34" charset="0"/>
            </a:rPr>
            <a:t>MEG project</a:t>
          </a:r>
          <a:r>
            <a:rPr lang="sr-Latn-BA" sz="1400" dirty="0" smtClean="0">
              <a:latin typeface="Arial" pitchFamily="34" charset="0"/>
              <a:cs typeface="Arial" pitchFamily="34" charset="0"/>
            </a:rPr>
            <a:t>) – NRW was close to </a:t>
          </a:r>
          <a:r>
            <a:rPr lang="sr-Latn-BA" sz="1400" b="1" dirty="0" smtClean="0">
              <a:latin typeface="Arial" pitchFamily="34" charset="0"/>
              <a:cs typeface="Arial" pitchFamily="34" charset="0"/>
            </a:rPr>
            <a:t>60%</a:t>
          </a:r>
          <a:endParaRPr lang="en-US" sz="1400" b="1" dirty="0">
            <a:latin typeface="Arial" pitchFamily="34" charset="0"/>
            <a:cs typeface="Arial" pitchFamily="34" charset="0"/>
          </a:endParaRPr>
        </a:p>
      </dgm:t>
    </dgm:pt>
    <dgm:pt modelId="{E19A4DFB-8B0D-496F-9B61-401FF8A14627}" type="parTrans" cxnId="{BEB2846D-D48C-4136-A632-2BF702FE229C}">
      <dgm:prSet/>
      <dgm:spPr/>
      <dgm:t>
        <a:bodyPr/>
        <a:lstStyle/>
        <a:p>
          <a:endParaRPr lang="en-US"/>
        </a:p>
      </dgm:t>
    </dgm:pt>
    <dgm:pt modelId="{EB27EA23-0021-4859-B059-17A9A6984998}" type="sibTrans" cxnId="{BEB2846D-D48C-4136-A632-2BF702FE229C}">
      <dgm:prSet/>
      <dgm:spPr/>
      <dgm:t>
        <a:bodyPr/>
        <a:lstStyle/>
        <a:p>
          <a:endParaRPr lang="en-US"/>
        </a:p>
      </dgm:t>
    </dgm:pt>
    <dgm:pt modelId="{13C7D3C7-AF9B-4B73-AFC8-B2A9952EDA39}">
      <dgm:prSet phldrT="[Text]" custT="1"/>
      <dgm:spPr/>
      <dgm:t>
        <a:bodyPr/>
        <a:lstStyle/>
        <a:p>
          <a:r>
            <a:rPr lang="sr-Latn-BA" sz="2000" dirty="0" smtClean="0">
              <a:latin typeface="Arial" pitchFamily="34" charset="0"/>
              <a:cs typeface="Arial" pitchFamily="34" charset="0"/>
            </a:rPr>
            <a:t>2017</a:t>
          </a:r>
          <a:endParaRPr lang="en-US" sz="2000" dirty="0">
            <a:latin typeface="Arial" pitchFamily="34" charset="0"/>
            <a:cs typeface="Arial" pitchFamily="34" charset="0"/>
          </a:endParaRPr>
        </a:p>
      </dgm:t>
    </dgm:pt>
    <dgm:pt modelId="{10413259-705F-4063-8EFB-3310035FD7DD}" type="parTrans" cxnId="{61A33A8D-F77D-4B12-9479-B2DDBF4007D2}">
      <dgm:prSet/>
      <dgm:spPr/>
      <dgm:t>
        <a:bodyPr/>
        <a:lstStyle/>
        <a:p>
          <a:endParaRPr lang="en-US"/>
        </a:p>
      </dgm:t>
    </dgm:pt>
    <dgm:pt modelId="{2AE6C622-0C35-4844-92ED-A8AC2914B3A2}" type="sibTrans" cxnId="{61A33A8D-F77D-4B12-9479-B2DDBF4007D2}">
      <dgm:prSet/>
      <dgm:spPr/>
      <dgm:t>
        <a:bodyPr/>
        <a:lstStyle/>
        <a:p>
          <a:endParaRPr lang="en-US"/>
        </a:p>
      </dgm:t>
    </dgm:pt>
    <dgm:pt modelId="{DEE4164B-BCD6-4CE5-AC3A-04CCC3CF2EC8}">
      <dgm:prSet phldrT="[Text]"/>
      <dgm:spPr/>
      <dgm:t>
        <a:bodyPr/>
        <a:lstStyle/>
        <a:p>
          <a:pPr>
            <a:spcAft>
              <a:spcPts val="600"/>
            </a:spcAft>
          </a:pPr>
          <a:r>
            <a:rPr lang="sr-Latn-BA" dirty="0" smtClean="0">
              <a:latin typeface="Arial" pitchFamily="34" charset="0"/>
              <a:cs typeface="Arial" pitchFamily="34" charset="0"/>
            </a:rPr>
            <a:t>D-LeaP’s capacity building program                                        </a:t>
          </a:r>
          <a:r>
            <a:rPr lang="sr-Latn-BA" b="1" i="1" dirty="0" smtClean="0">
              <a:latin typeface="Arial" pitchFamily="34" charset="0"/>
              <a:cs typeface="Arial" pitchFamily="34" charset="0"/>
            </a:rPr>
            <a:t>Improved Non-Revenue Water management in water utilities</a:t>
          </a:r>
          <a:endParaRPr lang="en-US" b="1" i="1" dirty="0">
            <a:latin typeface="Arial" pitchFamily="34" charset="0"/>
            <a:cs typeface="Arial" pitchFamily="34" charset="0"/>
          </a:endParaRPr>
        </a:p>
      </dgm:t>
    </dgm:pt>
    <dgm:pt modelId="{3AA2C479-B797-4207-9E1F-6F362C3EF758}" type="parTrans" cxnId="{70799A9E-B8D2-4615-A8EB-BD6A4DAE4820}">
      <dgm:prSet/>
      <dgm:spPr/>
      <dgm:t>
        <a:bodyPr/>
        <a:lstStyle/>
        <a:p>
          <a:endParaRPr lang="en-US"/>
        </a:p>
      </dgm:t>
    </dgm:pt>
    <dgm:pt modelId="{04D4149B-79C0-46C4-878A-A63DCF0D75C2}" type="sibTrans" cxnId="{70799A9E-B8D2-4615-A8EB-BD6A4DAE4820}">
      <dgm:prSet/>
      <dgm:spPr/>
      <dgm:t>
        <a:bodyPr/>
        <a:lstStyle/>
        <a:p>
          <a:endParaRPr lang="en-US"/>
        </a:p>
      </dgm:t>
    </dgm:pt>
    <dgm:pt modelId="{74F65FD0-65BF-47AE-97B0-1A7FBF370631}">
      <dgm:prSet phldrT="[Text]"/>
      <dgm:spPr/>
      <dgm:t>
        <a:bodyPr/>
        <a:lstStyle/>
        <a:p>
          <a:pPr>
            <a:spcAft>
              <a:spcPct val="15000"/>
            </a:spcAft>
          </a:pPr>
          <a:r>
            <a:rPr lang="sr-Latn-BA" dirty="0" smtClean="0">
              <a:latin typeface="Arial" pitchFamily="34" charset="0"/>
              <a:cs typeface="Arial" pitchFamily="34" charset="0"/>
            </a:rPr>
            <a:t>Participating Hub </a:t>
          </a:r>
          <a:r>
            <a:rPr lang="sr-Latn-BA" i="1" dirty="0" smtClean="0">
              <a:latin typeface="Arial" pitchFamily="34" charset="0"/>
              <a:cs typeface="Arial" pitchFamily="34" charset="0"/>
            </a:rPr>
            <a:t>Aquasan Network in Bosnia and Herzegovina</a:t>
          </a:r>
          <a:endParaRPr lang="en-US" i="1" dirty="0">
            <a:latin typeface="Arial" pitchFamily="34" charset="0"/>
            <a:cs typeface="Arial" pitchFamily="34" charset="0"/>
          </a:endParaRPr>
        </a:p>
      </dgm:t>
    </dgm:pt>
    <dgm:pt modelId="{FEFA1365-2DF1-4151-B03C-699128BFC72E}" type="parTrans" cxnId="{156217E8-A691-4209-A354-A23E830B1991}">
      <dgm:prSet/>
      <dgm:spPr/>
      <dgm:t>
        <a:bodyPr/>
        <a:lstStyle/>
        <a:p>
          <a:endParaRPr lang="en-US"/>
        </a:p>
      </dgm:t>
    </dgm:pt>
    <dgm:pt modelId="{E501E434-72A4-4BFF-A37B-80AAE1E31E92}" type="sibTrans" cxnId="{156217E8-A691-4209-A354-A23E830B1991}">
      <dgm:prSet/>
      <dgm:spPr/>
      <dgm:t>
        <a:bodyPr/>
        <a:lstStyle/>
        <a:p>
          <a:endParaRPr lang="en-US"/>
        </a:p>
      </dgm:t>
    </dgm:pt>
    <dgm:pt modelId="{C34BBB20-6761-447B-9840-1718C02FF616}">
      <dgm:prSet/>
      <dgm:spPr/>
      <dgm:t>
        <a:bodyPr/>
        <a:lstStyle/>
        <a:p>
          <a:endParaRPr lang="en-US" dirty="0"/>
        </a:p>
      </dgm:t>
    </dgm:pt>
    <dgm:pt modelId="{EE16D1DB-973F-4F57-A8A8-602BBE91B579}" type="parTrans" cxnId="{05074450-D34B-4948-9F6A-2F44A166F509}">
      <dgm:prSet/>
      <dgm:spPr/>
      <dgm:t>
        <a:bodyPr/>
        <a:lstStyle/>
        <a:p>
          <a:endParaRPr lang="en-US"/>
        </a:p>
      </dgm:t>
    </dgm:pt>
    <dgm:pt modelId="{84D53FB6-1216-4DD6-B01D-0CF5063995EA}" type="sibTrans" cxnId="{05074450-D34B-4948-9F6A-2F44A166F509}">
      <dgm:prSet/>
      <dgm:spPr/>
      <dgm:t>
        <a:bodyPr/>
        <a:lstStyle/>
        <a:p>
          <a:endParaRPr lang="en-US"/>
        </a:p>
      </dgm:t>
    </dgm:pt>
    <dgm:pt modelId="{7BCF6362-C3C5-4844-B319-F05613CEF72B}">
      <dgm:prSet custT="1"/>
      <dgm:spPr/>
      <dgm:t>
        <a:bodyPr/>
        <a:lstStyle/>
        <a:p>
          <a:pPr algn="ctr"/>
          <a:r>
            <a:rPr lang="sr-Latn-BA" sz="1400" b="0" i="1" dirty="0" smtClean="0">
              <a:effectLst>
                <a:outerShdw blurRad="38100" dist="38100" dir="2700000" algn="tl">
                  <a:srgbClr val="000000">
                    <a:alpha val="43137"/>
                  </a:srgbClr>
                </a:outerShdw>
              </a:effectLst>
              <a:latin typeface="Arial" pitchFamily="34" charset="0"/>
              <a:cs typeface="Arial" pitchFamily="34" charset="0"/>
            </a:rPr>
            <a:t>Acknowledging the problem and actively looking for a solution</a:t>
          </a:r>
          <a:endParaRPr lang="en-US" sz="1400" b="0" i="1" dirty="0">
            <a:effectLst>
              <a:outerShdw blurRad="38100" dist="38100" dir="2700000" algn="tl">
                <a:srgbClr val="000000">
                  <a:alpha val="43137"/>
                </a:srgbClr>
              </a:outerShdw>
            </a:effectLst>
            <a:latin typeface="Arial" pitchFamily="34" charset="0"/>
            <a:cs typeface="Arial" pitchFamily="34" charset="0"/>
          </a:endParaRPr>
        </a:p>
      </dgm:t>
    </dgm:pt>
    <dgm:pt modelId="{2CDE5477-2165-4005-BCA6-40B1D8A4B9B6}" type="parTrans" cxnId="{16D8EAE9-3854-4BF1-AF35-C5A5EE6AC5C0}">
      <dgm:prSet/>
      <dgm:spPr/>
      <dgm:t>
        <a:bodyPr/>
        <a:lstStyle/>
        <a:p>
          <a:endParaRPr lang="en-US"/>
        </a:p>
      </dgm:t>
    </dgm:pt>
    <dgm:pt modelId="{6AE42493-6EE6-4FE6-8460-A0643FB26441}" type="sibTrans" cxnId="{16D8EAE9-3854-4BF1-AF35-C5A5EE6AC5C0}">
      <dgm:prSet/>
      <dgm:spPr/>
      <dgm:t>
        <a:bodyPr/>
        <a:lstStyle/>
        <a:p>
          <a:endParaRPr lang="en-US"/>
        </a:p>
      </dgm:t>
    </dgm:pt>
    <dgm:pt modelId="{2D137E77-BD8E-4478-B1EC-B4004551EF81}" type="pres">
      <dgm:prSet presAssocID="{EC631C8E-47FB-41FA-8153-CC371713C928}" presName="linearFlow" presStyleCnt="0">
        <dgm:presLayoutVars>
          <dgm:dir/>
          <dgm:animLvl val="lvl"/>
          <dgm:resizeHandles val="exact"/>
        </dgm:presLayoutVars>
      </dgm:prSet>
      <dgm:spPr/>
      <dgm:t>
        <a:bodyPr/>
        <a:lstStyle/>
        <a:p>
          <a:endParaRPr lang="en-US"/>
        </a:p>
      </dgm:t>
    </dgm:pt>
    <dgm:pt modelId="{F9F75BD4-AD64-4EB5-9BD6-EF9D988CB694}" type="pres">
      <dgm:prSet presAssocID="{A6388D35-AC3D-4687-9682-CF5DB7DC5220}" presName="composite" presStyleCnt="0"/>
      <dgm:spPr/>
    </dgm:pt>
    <dgm:pt modelId="{FF0E6F06-4E2F-4A90-ABCC-1CC0A8CB8094}" type="pres">
      <dgm:prSet presAssocID="{A6388D35-AC3D-4687-9682-CF5DB7DC5220}" presName="parentText" presStyleLbl="alignNode1" presStyleIdx="0" presStyleCnt="4">
        <dgm:presLayoutVars>
          <dgm:chMax val="1"/>
          <dgm:bulletEnabled val="1"/>
        </dgm:presLayoutVars>
      </dgm:prSet>
      <dgm:spPr/>
      <dgm:t>
        <a:bodyPr/>
        <a:lstStyle/>
        <a:p>
          <a:endParaRPr lang="en-US"/>
        </a:p>
      </dgm:t>
    </dgm:pt>
    <dgm:pt modelId="{1FD5A3B3-3AE5-4B2C-AA91-594099578708}" type="pres">
      <dgm:prSet presAssocID="{A6388D35-AC3D-4687-9682-CF5DB7DC5220}" presName="descendantText" presStyleLbl="alignAcc1" presStyleIdx="0" presStyleCnt="4">
        <dgm:presLayoutVars>
          <dgm:bulletEnabled val="1"/>
        </dgm:presLayoutVars>
      </dgm:prSet>
      <dgm:spPr/>
      <dgm:t>
        <a:bodyPr/>
        <a:lstStyle/>
        <a:p>
          <a:endParaRPr lang="en-US"/>
        </a:p>
      </dgm:t>
    </dgm:pt>
    <dgm:pt modelId="{7380C3FA-B5E2-48CE-A2ED-BBABB997BEB9}" type="pres">
      <dgm:prSet presAssocID="{1F057C2F-29BE-47A8-8C98-1AE203425B47}" presName="sp" presStyleCnt="0"/>
      <dgm:spPr/>
    </dgm:pt>
    <dgm:pt modelId="{536E2A8B-BBDD-40BE-AD51-E77FC7F155BF}" type="pres">
      <dgm:prSet presAssocID="{71EF71E4-6CAF-4BF1-9E90-2A22314248DC}" presName="composite" presStyleCnt="0"/>
      <dgm:spPr/>
    </dgm:pt>
    <dgm:pt modelId="{37840E4F-5D13-41AF-A2C7-2A0479F60CAE}" type="pres">
      <dgm:prSet presAssocID="{71EF71E4-6CAF-4BF1-9E90-2A22314248DC}" presName="parentText" presStyleLbl="alignNode1" presStyleIdx="1" presStyleCnt="4">
        <dgm:presLayoutVars>
          <dgm:chMax val="1"/>
          <dgm:bulletEnabled val="1"/>
        </dgm:presLayoutVars>
      </dgm:prSet>
      <dgm:spPr/>
      <dgm:t>
        <a:bodyPr/>
        <a:lstStyle/>
        <a:p>
          <a:endParaRPr lang="en-US"/>
        </a:p>
      </dgm:t>
    </dgm:pt>
    <dgm:pt modelId="{66540359-5A66-46BA-9CAF-A79B348E87A4}" type="pres">
      <dgm:prSet presAssocID="{71EF71E4-6CAF-4BF1-9E90-2A22314248DC}" presName="descendantText" presStyleLbl="alignAcc1" presStyleIdx="1" presStyleCnt="4">
        <dgm:presLayoutVars>
          <dgm:bulletEnabled val="1"/>
        </dgm:presLayoutVars>
      </dgm:prSet>
      <dgm:spPr/>
      <dgm:t>
        <a:bodyPr/>
        <a:lstStyle/>
        <a:p>
          <a:endParaRPr lang="en-US"/>
        </a:p>
      </dgm:t>
    </dgm:pt>
    <dgm:pt modelId="{09B296C6-C03B-42A2-BC2D-F21DC20B2C8D}" type="pres">
      <dgm:prSet presAssocID="{7ED94660-771A-40C5-B126-4BA638508181}" presName="sp" presStyleCnt="0"/>
      <dgm:spPr/>
    </dgm:pt>
    <dgm:pt modelId="{83BB907E-065E-46B4-825F-EB4CE53F9110}" type="pres">
      <dgm:prSet presAssocID="{C34BBB20-6761-447B-9840-1718C02FF616}" presName="composite" presStyleCnt="0"/>
      <dgm:spPr/>
    </dgm:pt>
    <dgm:pt modelId="{A9302114-9CFF-4B4C-8401-0039D2B0C432}" type="pres">
      <dgm:prSet presAssocID="{C34BBB20-6761-447B-9840-1718C02FF616}" presName="parentText" presStyleLbl="alignNode1" presStyleIdx="2" presStyleCnt="4">
        <dgm:presLayoutVars>
          <dgm:chMax val="1"/>
          <dgm:bulletEnabled val="1"/>
        </dgm:presLayoutVars>
      </dgm:prSet>
      <dgm:spPr/>
      <dgm:t>
        <a:bodyPr/>
        <a:lstStyle/>
        <a:p>
          <a:endParaRPr lang="en-US"/>
        </a:p>
      </dgm:t>
    </dgm:pt>
    <dgm:pt modelId="{EC3E1BCC-68E4-4CDB-A645-3A4C74A9B599}" type="pres">
      <dgm:prSet presAssocID="{C34BBB20-6761-447B-9840-1718C02FF616}" presName="descendantText" presStyleLbl="alignAcc1" presStyleIdx="2" presStyleCnt="4">
        <dgm:presLayoutVars>
          <dgm:bulletEnabled val="1"/>
        </dgm:presLayoutVars>
      </dgm:prSet>
      <dgm:spPr/>
      <dgm:t>
        <a:bodyPr/>
        <a:lstStyle/>
        <a:p>
          <a:endParaRPr lang="en-US"/>
        </a:p>
      </dgm:t>
    </dgm:pt>
    <dgm:pt modelId="{B2EAD4D7-8DAF-4E20-A0EB-04094F1E01A4}" type="pres">
      <dgm:prSet presAssocID="{84D53FB6-1216-4DD6-B01D-0CF5063995EA}" presName="sp" presStyleCnt="0"/>
      <dgm:spPr/>
    </dgm:pt>
    <dgm:pt modelId="{A70C807D-11AC-4AC2-8933-C23FD6288664}" type="pres">
      <dgm:prSet presAssocID="{13C7D3C7-AF9B-4B73-AFC8-B2A9952EDA39}" presName="composite" presStyleCnt="0"/>
      <dgm:spPr/>
    </dgm:pt>
    <dgm:pt modelId="{1015E87E-CF1C-4F58-BBB2-E3596D51019D}" type="pres">
      <dgm:prSet presAssocID="{13C7D3C7-AF9B-4B73-AFC8-B2A9952EDA39}" presName="parentText" presStyleLbl="alignNode1" presStyleIdx="3" presStyleCnt="4">
        <dgm:presLayoutVars>
          <dgm:chMax val="1"/>
          <dgm:bulletEnabled val="1"/>
        </dgm:presLayoutVars>
      </dgm:prSet>
      <dgm:spPr/>
      <dgm:t>
        <a:bodyPr/>
        <a:lstStyle/>
        <a:p>
          <a:endParaRPr lang="en-US"/>
        </a:p>
      </dgm:t>
    </dgm:pt>
    <dgm:pt modelId="{DB4491E0-BB63-4531-AB34-75808071D8DF}" type="pres">
      <dgm:prSet presAssocID="{13C7D3C7-AF9B-4B73-AFC8-B2A9952EDA39}" presName="descendantText" presStyleLbl="alignAcc1" presStyleIdx="3" presStyleCnt="4" custScaleY="155614">
        <dgm:presLayoutVars>
          <dgm:bulletEnabled val="1"/>
        </dgm:presLayoutVars>
      </dgm:prSet>
      <dgm:spPr/>
      <dgm:t>
        <a:bodyPr/>
        <a:lstStyle/>
        <a:p>
          <a:endParaRPr lang="en-US"/>
        </a:p>
      </dgm:t>
    </dgm:pt>
  </dgm:ptLst>
  <dgm:cxnLst>
    <dgm:cxn modelId="{6CE6AF7B-9095-4147-AA6F-ED6C00CA2251}" srcId="{EC631C8E-47FB-41FA-8153-CC371713C928}" destId="{A6388D35-AC3D-4687-9682-CF5DB7DC5220}" srcOrd="0" destOrd="0" parTransId="{D8B2B7DE-1726-4F6D-9688-53CB7DB93E68}" sibTransId="{1F057C2F-29BE-47A8-8C98-1AE203425B47}"/>
    <dgm:cxn modelId="{1C837BD1-11BB-4BD7-A737-D85FCE4E50E9}" type="presOf" srcId="{EC631C8E-47FB-41FA-8153-CC371713C928}" destId="{2D137E77-BD8E-4478-B1EC-B4004551EF81}" srcOrd="0" destOrd="0" presId="urn:microsoft.com/office/officeart/2005/8/layout/chevron2"/>
    <dgm:cxn modelId="{8DADB4F6-FAA2-4E48-99C2-2B71CB91888D}" srcId="{A6388D35-AC3D-4687-9682-CF5DB7DC5220}" destId="{F6BD3447-5FBD-40C9-B4D4-D211D1F8953C}" srcOrd="0" destOrd="0" parTransId="{AD6BABB1-2FA6-4957-8A67-42E49DCD3C38}" sibTransId="{CD6F479C-39BA-4BC2-9541-E9F34A6443FB}"/>
    <dgm:cxn modelId="{102CF517-AF36-43ED-9C02-9CD08D3C3C28}" type="presOf" srcId="{DEE4164B-BCD6-4CE5-AC3A-04CCC3CF2EC8}" destId="{DB4491E0-BB63-4531-AB34-75808071D8DF}" srcOrd="0" destOrd="0" presId="urn:microsoft.com/office/officeart/2005/8/layout/chevron2"/>
    <dgm:cxn modelId="{05074450-D34B-4948-9F6A-2F44A166F509}" srcId="{EC631C8E-47FB-41FA-8153-CC371713C928}" destId="{C34BBB20-6761-447B-9840-1718C02FF616}" srcOrd="2" destOrd="0" parTransId="{EE16D1DB-973F-4F57-A8A8-602BBE91B579}" sibTransId="{84D53FB6-1216-4DD6-B01D-0CF5063995EA}"/>
    <dgm:cxn modelId="{BCDBC535-2FA0-4C2B-9088-0125FE0C98F9}" type="presOf" srcId="{7BCF6362-C3C5-4844-B319-F05613CEF72B}" destId="{EC3E1BCC-68E4-4CDB-A645-3A4C74A9B599}" srcOrd="0" destOrd="0" presId="urn:microsoft.com/office/officeart/2005/8/layout/chevron2"/>
    <dgm:cxn modelId="{ABBB92F4-0541-46BC-B9D7-D5D5D967A5CF}" type="presOf" srcId="{A6388D35-AC3D-4687-9682-CF5DB7DC5220}" destId="{FF0E6F06-4E2F-4A90-ABCC-1CC0A8CB8094}" srcOrd="0" destOrd="0" presId="urn:microsoft.com/office/officeart/2005/8/layout/chevron2"/>
    <dgm:cxn modelId="{156217E8-A691-4209-A354-A23E830B1991}" srcId="{13C7D3C7-AF9B-4B73-AFC8-B2A9952EDA39}" destId="{74F65FD0-65BF-47AE-97B0-1A7FBF370631}" srcOrd="1" destOrd="0" parTransId="{FEFA1365-2DF1-4151-B03C-699128BFC72E}" sibTransId="{E501E434-72A4-4BFF-A37B-80AAE1E31E92}"/>
    <dgm:cxn modelId="{16D8EAE9-3854-4BF1-AF35-C5A5EE6AC5C0}" srcId="{C34BBB20-6761-447B-9840-1718C02FF616}" destId="{7BCF6362-C3C5-4844-B319-F05613CEF72B}" srcOrd="0" destOrd="0" parTransId="{2CDE5477-2165-4005-BCA6-40B1D8A4B9B6}" sibTransId="{6AE42493-6EE6-4FE6-8460-A0643FB26441}"/>
    <dgm:cxn modelId="{BEB2846D-D48C-4136-A632-2BF702FE229C}" srcId="{71EF71E4-6CAF-4BF1-9E90-2A22314248DC}" destId="{374DD008-19CF-474E-959A-25572EF7361F}" srcOrd="0" destOrd="0" parTransId="{E19A4DFB-8B0D-496F-9B61-401FF8A14627}" sibTransId="{EB27EA23-0021-4859-B059-17A9A6984998}"/>
    <dgm:cxn modelId="{8939F1AD-6066-44FE-B92A-83954501DEB3}" type="presOf" srcId="{74F65FD0-65BF-47AE-97B0-1A7FBF370631}" destId="{DB4491E0-BB63-4531-AB34-75808071D8DF}" srcOrd="0" destOrd="1" presId="urn:microsoft.com/office/officeart/2005/8/layout/chevron2"/>
    <dgm:cxn modelId="{5516B57A-EBD5-41AA-92B7-4C3DEFFF4A2B}" type="presOf" srcId="{C34BBB20-6761-447B-9840-1718C02FF616}" destId="{A9302114-9CFF-4B4C-8401-0039D2B0C432}" srcOrd="0" destOrd="0" presId="urn:microsoft.com/office/officeart/2005/8/layout/chevron2"/>
    <dgm:cxn modelId="{61A33A8D-F77D-4B12-9479-B2DDBF4007D2}" srcId="{EC631C8E-47FB-41FA-8153-CC371713C928}" destId="{13C7D3C7-AF9B-4B73-AFC8-B2A9952EDA39}" srcOrd="3" destOrd="0" parTransId="{10413259-705F-4063-8EFB-3310035FD7DD}" sibTransId="{2AE6C622-0C35-4844-92ED-A8AC2914B3A2}"/>
    <dgm:cxn modelId="{37F533C3-656C-4CCC-A1BE-231749770997}" type="presOf" srcId="{F6BD3447-5FBD-40C9-B4D4-D211D1F8953C}" destId="{1FD5A3B3-3AE5-4B2C-AA91-594099578708}" srcOrd="0" destOrd="0" presId="urn:microsoft.com/office/officeart/2005/8/layout/chevron2"/>
    <dgm:cxn modelId="{61A68774-102C-4FB3-BB03-04991610BB9C}" type="presOf" srcId="{71EF71E4-6CAF-4BF1-9E90-2A22314248DC}" destId="{37840E4F-5D13-41AF-A2C7-2A0479F60CAE}" srcOrd="0" destOrd="0" presId="urn:microsoft.com/office/officeart/2005/8/layout/chevron2"/>
    <dgm:cxn modelId="{8FF46E4F-4225-4E67-86B9-FC7A688AF583}" srcId="{EC631C8E-47FB-41FA-8153-CC371713C928}" destId="{71EF71E4-6CAF-4BF1-9E90-2A22314248DC}" srcOrd="1" destOrd="0" parTransId="{2F7A14A0-464A-4963-BC60-E0463E558B17}" sibTransId="{7ED94660-771A-40C5-B126-4BA638508181}"/>
    <dgm:cxn modelId="{70799A9E-B8D2-4615-A8EB-BD6A4DAE4820}" srcId="{13C7D3C7-AF9B-4B73-AFC8-B2A9952EDA39}" destId="{DEE4164B-BCD6-4CE5-AC3A-04CCC3CF2EC8}" srcOrd="0" destOrd="0" parTransId="{3AA2C479-B797-4207-9E1F-6F362C3EF758}" sibTransId="{04D4149B-79C0-46C4-878A-A63DCF0D75C2}"/>
    <dgm:cxn modelId="{3F2F13B5-70A9-4A50-A95A-B523108544DF}" type="presOf" srcId="{374DD008-19CF-474E-959A-25572EF7361F}" destId="{66540359-5A66-46BA-9CAF-A79B348E87A4}" srcOrd="0" destOrd="0" presId="urn:microsoft.com/office/officeart/2005/8/layout/chevron2"/>
    <dgm:cxn modelId="{EE68D163-A4D2-44A4-943E-86D749F737D2}" type="presOf" srcId="{13C7D3C7-AF9B-4B73-AFC8-B2A9952EDA39}" destId="{1015E87E-CF1C-4F58-BBB2-E3596D51019D}" srcOrd="0" destOrd="0" presId="urn:microsoft.com/office/officeart/2005/8/layout/chevron2"/>
    <dgm:cxn modelId="{78DE97D1-F328-4472-8A02-CF272CBEE7B1}" type="presParOf" srcId="{2D137E77-BD8E-4478-B1EC-B4004551EF81}" destId="{F9F75BD4-AD64-4EB5-9BD6-EF9D988CB694}" srcOrd="0" destOrd="0" presId="urn:microsoft.com/office/officeart/2005/8/layout/chevron2"/>
    <dgm:cxn modelId="{F7A87889-B08E-438C-8EF0-38D448777126}" type="presParOf" srcId="{F9F75BD4-AD64-4EB5-9BD6-EF9D988CB694}" destId="{FF0E6F06-4E2F-4A90-ABCC-1CC0A8CB8094}" srcOrd="0" destOrd="0" presId="urn:microsoft.com/office/officeart/2005/8/layout/chevron2"/>
    <dgm:cxn modelId="{14DDEFA7-0E0F-4C32-972E-A0D6E892879B}" type="presParOf" srcId="{F9F75BD4-AD64-4EB5-9BD6-EF9D988CB694}" destId="{1FD5A3B3-3AE5-4B2C-AA91-594099578708}" srcOrd="1" destOrd="0" presId="urn:microsoft.com/office/officeart/2005/8/layout/chevron2"/>
    <dgm:cxn modelId="{10876429-746F-498D-B0FA-29BA691C3863}" type="presParOf" srcId="{2D137E77-BD8E-4478-B1EC-B4004551EF81}" destId="{7380C3FA-B5E2-48CE-A2ED-BBABB997BEB9}" srcOrd="1" destOrd="0" presId="urn:microsoft.com/office/officeart/2005/8/layout/chevron2"/>
    <dgm:cxn modelId="{3A77B8BC-775F-45D2-A45D-7A9E45109D40}" type="presParOf" srcId="{2D137E77-BD8E-4478-B1EC-B4004551EF81}" destId="{536E2A8B-BBDD-40BE-AD51-E77FC7F155BF}" srcOrd="2" destOrd="0" presId="urn:microsoft.com/office/officeart/2005/8/layout/chevron2"/>
    <dgm:cxn modelId="{443818E6-3626-4ED8-9A33-1F0FDB46DF7C}" type="presParOf" srcId="{536E2A8B-BBDD-40BE-AD51-E77FC7F155BF}" destId="{37840E4F-5D13-41AF-A2C7-2A0479F60CAE}" srcOrd="0" destOrd="0" presId="urn:microsoft.com/office/officeart/2005/8/layout/chevron2"/>
    <dgm:cxn modelId="{93535392-ADB6-48D7-B1F0-5FDF1E077576}" type="presParOf" srcId="{536E2A8B-BBDD-40BE-AD51-E77FC7F155BF}" destId="{66540359-5A66-46BA-9CAF-A79B348E87A4}" srcOrd="1" destOrd="0" presId="urn:microsoft.com/office/officeart/2005/8/layout/chevron2"/>
    <dgm:cxn modelId="{B75AB9F3-7D48-41C6-8EEC-645F949E4C4B}" type="presParOf" srcId="{2D137E77-BD8E-4478-B1EC-B4004551EF81}" destId="{09B296C6-C03B-42A2-BC2D-F21DC20B2C8D}" srcOrd="3" destOrd="0" presId="urn:microsoft.com/office/officeart/2005/8/layout/chevron2"/>
    <dgm:cxn modelId="{665E8795-27AA-4E51-81A0-47EB4F8E31DC}" type="presParOf" srcId="{2D137E77-BD8E-4478-B1EC-B4004551EF81}" destId="{83BB907E-065E-46B4-825F-EB4CE53F9110}" srcOrd="4" destOrd="0" presId="urn:microsoft.com/office/officeart/2005/8/layout/chevron2"/>
    <dgm:cxn modelId="{17BADF08-B0CA-4D43-8BBD-B6BF0DBA200E}" type="presParOf" srcId="{83BB907E-065E-46B4-825F-EB4CE53F9110}" destId="{A9302114-9CFF-4B4C-8401-0039D2B0C432}" srcOrd="0" destOrd="0" presId="urn:microsoft.com/office/officeart/2005/8/layout/chevron2"/>
    <dgm:cxn modelId="{92B2FDEF-CB51-494C-9382-BF1B0E1CE590}" type="presParOf" srcId="{83BB907E-065E-46B4-825F-EB4CE53F9110}" destId="{EC3E1BCC-68E4-4CDB-A645-3A4C74A9B599}" srcOrd="1" destOrd="0" presId="urn:microsoft.com/office/officeart/2005/8/layout/chevron2"/>
    <dgm:cxn modelId="{51154678-6674-4C3C-8B8A-F962F39FAE7B}" type="presParOf" srcId="{2D137E77-BD8E-4478-B1EC-B4004551EF81}" destId="{B2EAD4D7-8DAF-4E20-A0EB-04094F1E01A4}" srcOrd="5" destOrd="0" presId="urn:microsoft.com/office/officeart/2005/8/layout/chevron2"/>
    <dgm:cxn modelId="{ACEE53A4-4303-44F8-BB3F-FF82831A1D34}" type="presParOf" srcId="{2D137E77-BD8E-4478-B1EC-B4004551EF81}" destId="{A70C807D-11AC-4AC2-8933-C23FD6288664}" srcOrd="6" destOrd="0" presId="urn:microsoft.com/office/officeart/2005/8/layout/chevron2"/>
    <dgm:cxn modelId="{173CD8DD-98F4-47BE-8321-3AB79901432D}" type="presParOf" srcId="{A70C807D-11AC-4AC2-8933-C23FD6288664}" destId="{1015E87E-CF1C-4F58-BBB2-E3596D51019D}" srcOrd="0" destOrd="0" presId="urn:microsoft.com/office/officeart/2005/8/layout/chevron2"/>
    <dgm:cxn modelId="{81E414B5-6CDA-48BD-A536-DC287814FC49}" type="presParOf" srcId="{A70C807D-11AC-4AC2-8933-C23FD6288664}" destId="{DB4491E0-BB63-4531-AB34-75808071D8D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6DBDE-A768-4BBB-BA72-7AE92CF44156}">
      <dsp:nvSpPr>
        <dsp:cNvPr id="0" name=""/>
        <dsp:cNvSpPr/>
      </dsp:nvSpPr>
      <dsp:spPr>
        <a:xfrm>
          <a:off x="0" y="892700"/>
          <a:ext cx="6995120" cy="1163567"/>
        </a:xfrm>
        <a:prstGeom prst="notched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96DD161-7AD6-43B4-A640-E1EC537A7601}">
      <dsp:nvSpPr>
        <dsp:cNvPr id="0" name=""/>
        <dsp:cNvSpPr/>
      </dsp:nvSpPr>
      <dsp:spPr>
        <a:xfrm>
          <a:off x="1729" y="0"/>
          <a:ext cx="1006743" cy="1163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a:lnSpc>
              <a:spcPct val="90000"/>
            </a:lnSpc>
            <a:spcBef>
              <a:spcPct val="0"/>
            </a:spcBef>
            <a:spcAft>
              <a:spcPct val="35000"/>
            </a:spcAft>
          </a:pPr>
          <a:endParaRPr lang="en-US" sz="1100" kern="1200"/>
        </a:p>
      </dsp:txBody>
      <dsp:txXfrm>
        <a:off x="1729" y="0"/>
        <a:ext cx="1006743" cy="1163567"/>
      </dsp:txXfrm>
    </dsp:sp>
    <dsp:sp modelId="{575E68D2-55B2-4F81-B515-9EFA7DE0A0D1}">
      <dsp:nvSpPr>
        <dsp:cNvPr id="0" name=""/>
        <dsp:cNvSpPr/>
      </dsp:nvSpPr>
      <dsp:spPr>
        <a:xfrm>
          <a:off x="359655" y="1309013"/>
          <a:ext cx="290891" cy="29089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102455E-338E-41C9-BF5D-AC4DD61D69F2}">
      <dsp:nvSpPr>
        <dsp:cNvPr id="0" name=""/>
        <dsp:cNvSpPr/>
      </dsp:nvSpPr>
      <dsp:spPr>
        <a:xfrm>
          <a:off x="0" y="1745351"/>
          <a:ext cx="1006743" cy="1163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sr-Latn-RS" sz="1100" b="1" kern="1200" dirty="0" smtClean="0"/>
            <a:t>1958</a:t>
          </a:r>
        </a:p>
        <a:p>
          <a:pPr lvl="0" algn="ctr" defTabSz="488950">
            <a:lnSpc>
              <a:spcPct val="90000"/>
            </a:lnSpc>
            <a:spcBef>
              <a:spcPct val="0"/>
            </a:spcBef>
            <a:spcAft>
              <a:spcPct val="35000"/>
            </a:spcAft>
          </a:pPr>
          <a:r>
            <a:rPr lang="sr-Latn-RS" sz="1100" kern="1200" dirty="0" smtClean="0"/>
            <a:t>Began the construction of water distribution network</a:t>
          </a:r>
          <a:endParaRPr lang="en-US" sz="1100" kern="1200" dirty="0"/>
        </a:p>
      </dsp:txBody>
      <dsp:txXfrm>
        <a:off x="0" y="1745351"/>
        <a:ext cx="1006743" cy="1163567"/>
      </dsp:txXfrm>
    </dsp:sp>
    <dsp:sp modelId="{BC0B452A-A766-44AE-8ABC-2EB922AE336A}">
      <dsp:nvSpPr>
        <dsp:cNvPr id="0" name=""/>
        <dsp:cNvSpPr/>
      </dsp:nvSpPr>
      <dsp:spPr>
        <a:xfrm>
          <a:off x="1416736" y="1309013"/>
          <a:ext cx="290891" cy="29089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5FC1C43-BDA7-4801-AB72-861773FFF204}">
      <dsp:nvSpPr>
        <dsp:cNvPr id="0" name=""/>
        <dsp:cNvSpPr/>
      </dsp:nvSpPr>
      <dsp:spPr>
        <a:xfrm>
          <a:off x="2115891" y="0"/>
          <a:ext cx="1006743" cy="1163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a:lnSpc>
              <a:spcPct val="90000"/>
            </a:lnSpc>
            <a:spcBef>
              <a:spcPct val="0"/>
            </a:spcBef>
            <a:spcAft>
              <a:spcPct val="35000"/>
            </a:spcAft>
          </a:pPr>
          <a:r>
            <a:rPr lang="sr-Latn-RS" sz="1100" kern="1200" dirty="0" smtClean="0"/>
            <a:t>Water tower</a:t>
          </a:r>
        </a:p>
        <a:p>
          <a:pPr lvl="0" algn="ctr" defTabSz="488950">
            <a:lnSpc>
              <a:spcPct val="90000"/>
            </a:lnSpc>
            <a:spcBef>
              <a:spcPct val="0"/>
            </a:spcBef>
            <a:spcAft>
              <a:spcPct val="35000"/>
            </a:spcAft>
          </a:pPr>
          <a:r>
            <a:rPr lang="sr-Latn-RS" sz="1100" b="1" kern="1200" dirty="0" smtClean="0"/>
            <a:t>1965</a:t>
          </a:r>
        </a:p>
      </dsp:txBody>
      <dsp:txXfrm>
        <a:off x="2115891" y="0"/>
        <a:ext cx="1006743" cy="1163567"/>
      </dsp:txXfrm>
    </dsp:sp>
    <dsp:sp modelId="{885A2871-EB0F-4EAD-B2E4-FCCFC7400D29}">
      <dsp:nvSpPr>
        <dsp:cNvPr id="0" name=""/>
        <dsp:cNvSpPr/>
      </dsp:nvSpPr>
      <dsp:spPr>
        <a:xfrm>
          <a:off x="2473817" y="1309013"/>
          <a:ext cx="290891" cy="29089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5B476ED-BC58-44D0-AF7E-2AAB12F15E72}">
      <dsp:nvSpPr>
        <dsp:cNvPr id="0" name=""/>
        <dsp:cNvSpPr/>
      </dsp:nvSpPr>
      <dsp:spPr>
        <a:xfrm>
          <a:off x="1090462" y="1745351"/>
          <a:ext cx="1006743" cy="1163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sr-Latn-RS" sz="1100" b="1" kern="1200" dirty="0" smtClean="0"/>
            <a:t>1963</a:t>
          </a:r>
        </a:p>
        <a:p>
          <a:pPr lvl="0" algn="ctr" defTabSz="488950">
            <a:lnSpc>
              <a:spcPct val="90000"/>
            </a:lnSpc>
            <a:spcBef>
              <a:spcPct val="0"/>
            </a:spcBef>
            <a:spcAft>
              <a:spcPct val="35000"/>
            </a:spcAft>
          </a:pPr>
          <a:r>
            <a:rPr lang="sr-Latn-RS" sz="1100" kern="1200" dirty="0" smtClean="0"/>
            <a:t>First two wells B1 and B3</a:t>
          </a:r>
          <a:endParaRPr lang="en-US" sz="1100" kern="1200" dirty="0"/>
        </a:p>
      </dsp:txBody>
      <dsp:txXfrm>
        <a:off x="1090462" y="1745351"/>
        <a:ext cx="1006743" cy="1163567"/>
      </dsp:txXfrm>
    </dsp:sp>
    <dsp:sp modelId="{410AD5B9-C67B-4D04-8EFF-4D1BC3F28F41}">
      <dsp:nvSpPr>
        <dsp:cNvPr id="0" name=""/>
        <dsp:cNvSpPr/>
      </dsp:nvSpPr>
      <dsp:spPr>
        <a:xfrm>
          <a:off x="3530898" y="1309013"/>
          <a:ext cx="290891" cy="29089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1571823-34E1-4DA8-BCC5-9C15597BE9EF}">
      <dsp:nvSpPr>
        <dsp:cNvPr id="0" name=""/>
        <dsp:cNvSpPr/>
      </dsp:nvSpPr>
      <dsp:spPr>
        <a:xfrm>
          <a:off x="4230053" y="0"/>
          <a:ext cx="1006743" cy="1163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a:lnSpc>
              <a:spcPct val="90000"/>
            </a:lnSpc>
            <a:spcBef>
              <a:spcPct val="0"/>
            </a:spcBef>
            <a:spcAft>
              <a:spcPct val="35000"/>
            </a:spcAft>
          </a:pPr>
          <a:endParaRPr lang="en-US" sz="1100" kern="1200"/>
        </a:p>
      </dsp:txBody>
      <dsp:txXfrm>
        <a:off x="4230053" y="0"/>
        <a:ext cx="1006743" cy="1163567"/>
      </dsp:txXfrm>
    </dsp:sp>
    <dsp:sp modelId="{AF4EBF2B-C35E-445D-805E-EADBD0250138}">
      <dsp:nvSpPr>
        <dsp:cNvPr id="0" name=""/>
        <dsp:cNvSpPr/>
      </dsp:nvSpPr>
      <dsp:spPr>
        <a:xfrm>
          <a:off x="4587979" y="1309013"/>
          <a:ext cx="290891" cy="29089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B00F381-2297-4F8A-9E4D-C011B85A7E52}">
      <dsp:nvSpPr>
        <dsp:cNvPr id="0" name=""/>
        <dsp:cNvSpPr/>
      </dsp:nvSpPr>
      <dsp:spPr>
        <a:xfrm>
          <a:off x="5287134" y="1745351"/>
          <a:ext cx="1006743" cy="1163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sr-Latn-RS" sz="1100" b="1" kern="1200" dirty="0" smtClean="0"/>
            <a:t>2009</a:t>
          </a:r>
        </a:p>
        <a:p>
          <a:pPr lvl="0" algn="ctr" defTabSz="488950">
            <a:lnSpc>
              <a:spcPct val="90000"/>
            </a:lnSpc>
            <a:spcBef>
              <a:spcPct val="0"/>
            </a:spcBef>
            <a:spcAft>
              <a:spcPct val="35000"/>
            </a:spcAft>
          </a:pPr>
          <a:r>
            <a:rPr lang="sr-Latn-RS" sz="1100" kern="1200" dirty="0" smtClean="0"/>
            <a:t>Joint stock company</a:t>
          </a:r>
          <a:endParaRPr lang="en-US" sz="1100" kern="1200" dirty="0"/>
        </a:p>
      </dsp:txBody>
      <dsp:txXfrm>
        <a:off x="5287134" y="1745351"/>
        <a:ext cx="1006743" cy="1163567"/>
      </dsp:txXfrm>
    </dsp:sp>
    <dsp:sp modelId="{7820D474-247A-4288-BB4D-7EC67BFCB5B1}">
      <dsp:nvSpPr>
        <dsp:cNvPr id="0" name=""/>
        <dsp:cNvSpPr/>
      </dsp:nvSpPr>
      <dsp:spPr>
        <a:xfrm>
          <a:off x="5645060" y="1309013"/>
          <a:ext cx="290891" cy="29089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E6F06-4E2F-4A90-ABCC-1CC0A8CB8094}">
      <dsp:nvSpPr>
        <dsp:cNvPr id="0" name=""/>
        <dsp:cNvSpPr/>
      </dsp:nvSpPr>
      <dsp:spPr>
        <a:xfrm rot="5400000">
          <a:off x="-165852" y="187921"/>
          <a:ext cx="1105681" cy="77397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sr-Latn-BA" sz="2000" kern="1200" dirty="0" smtClean="0">
              <a:latin typeface="Arial" pitchFamily="34" charset="0"/>
              <a:cs typeface="Arial" pitchFamily="34" charset="0"/>
            </a:rPr>
            <a:t>2013</a:t>
          </a:r>
          <a:endParaRPr lang="en-US" sz="2000" kern="1200" dirty="0">
            <a:latin typeface="Arial" pitchFamily="34" charset="0"/>
            <a:cs typeface="Arial" pitchFamily="34" charset="0"/>
          </a:endParaRPr>
        </a:p>
      </dsp:txBody>
      <dsp:txXfrm rot="-5400000">
        <a:off x="1" y="409058"/>
        <a:ext cx="773977" cy="331704"/>
      </dsp:txXfrm>
    </dsp:sp>
    <dsp:sp modelId="{1FD5A3B3-3AE5-4B2C-AA91-594099578708}">
      <dsp:nvSpPr>
        <dsp:cNvPr id="0" name=""/>
        <dsp:cNvSpPr/>
      </dsp:nvSpPr>
      <dsp:spPr>
        <a:xfrm rot="5400000">
          <a:off x="2475914" y="-1679868"/>
          <a:ext cx="718692" cy="412256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sr-Latn-BA" sz="1400" kern="1200" dirty="0" smtClean="0">
              <a:latin typeface="Arial" pitchFamily="34" charset="0"/>
              <a:cs typeface="Arial" pitchFamily="34" charset="0"/>
            </a:rPr>
            <a:t>Vodovod began with </a:t>
          </a:r>
          <a:r>
            <a:rPr lang="sr-Latn-BA" sz="1400" b="1" i="1" kern="1200" dirty="0" smtClean="0">
              <a:latin typeface="Arial" pitchFamily="34" charset="0"/>
              <a:cs typeface="Arial" pitchFamily="34" charset="0"/>
            </a:rPr>
            <a:t>Benchmarking</a:t>
          </a:r>
          <a:r>
            <a:rPr lang="sr-Latn-BA" sz="1400" kern="1200" dirty="0" smtClean="0">
              <a:latin typeface="Arial" pitchFamily="34" charset="0"/>
              <a:cs typeface="Arial" pitchFamily="34" charset="0"/>
            </a:rPr>
            <a:t>, tracking and comparing performance indicators</a:t>
          </a:r>
          <a:endParaRPr lang="en-US" sz="1400" kern="1200" dirty="0">
            <a:latin typeface="Arial" pitchFamily="34" charset="0"/>
            <a:cs typeface="Arial" pitchFamily="34" charset="0"/>
          </a:endParaRPr>
        </a:p>
      </dsp:txBody>
      <dsp:txXfrm rot="-5400000">
        <a:off x="773977" y="57153"/>
        <a:ext cx="4087482" cy="648524"/>
      </dsp:txXfrm>
    </dsp:sp>
    <dsp:sp modelId="{37840E4F-5D13-41AF-A2C7-2A0479F60CAE}">
      <dsp:nvSpPr>
        <dsp:cNvPr id="0" name=""/>
        <dsp:cNvSpPr/>
      </dsp:nvSpPr>
      <dsp:spPr>
        <a:xfrm rot="5400000">
          <a:off x="-165852" y="1154189"/>
          <a:ext cx="1105681" cy="77397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sr-Latn-BA" sz="2000" kern="1200" dirty="0" smtClean="0">
              <a:latin typeface="Arial" pitchFamily="34" charset="0"/>
              <a:cs typeface="Arial" pitchFamily="34" charset="0"/>
            </a:rPr>
            <a:t>2016</a:t>
          </a:r>
          <a:endParaRPr lang="en-US" sz="2000" kern="1200" dirty="0">
            <a:latin typeface="Arial" pitchFamily="34" charset="0"/>
            <a:cs typeface="Arial" pitchFamily="34" charset="0"/>
          </a:endParaRPr>
        </a:p>
      </dsp:txBody>
      <dsp:txXfrm rot="-5400000">
        <a:off x="1" y="1375326"/>
        <a:ext cx="773977" cy="331704"/>
      </dsp:txXfrm>
    </dsp:sp>
    <dsp:sp modelId="{66540359-5A66-46BA-9CAF-A79B348E87A4}">
      <dsp:nvSpPr>
        <dsp:cNvPr id="0" name=""/>
        <dsp:cNvSpPr/>
      </dsp:nvSpPr>
      <dsp:spPr>
        <a:xfrm rot="5400000">
          <a:off x="2475914" y="-713599"/>
          <a:ext cx="718692" cy="412256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sr-Latn-BA" sz="1400" kern="1200" dirty="0" smtClean="0">
              <a:latin typeface="Arial" pitchFamily="34" charset="0"/>
              <a:cs typeface="Arial" pitchFamily="34" charset="0"/>
            </a:rPr>
            <a:t>By the end of 2016 (</a:t>
          </a:r>
          <a:r>
            <a:rPr lang="sr-Latn-BA" sz="1400" i="1" kern="1200" dirty="0" smtClean="0">
              <a:latin typeface="Arial" pitchFamily="34" charset="0"/>
              <a:cs typeface="Arial" pitchFamily="34" charset="0"/>
            </a:rPr>
            <a:t>MEG project</a:t>
          </a:r>
          <a:r>
            <a:rPr lang="sr-Latn-BA" sz="1400" kern="1200" dirty="0" smtClean="0">
              <a:latin typeface="Arial" pitchFamily="34" charset="0"/>
              <a:cs typeface="Arial" pitchFamily="34" charset="0"/>
            </a:rPr>
            <a:t>) – NRW was close to </a:t>
          </a:r>
          <a:r>
            <a:rPr lang="sr-Latn-BA" sz="1400" b="1" kern="1200" dirty="0" smtClean="0">
              <a:latin typeface="Arial" pitchFamily="34" charset="0"/>
              <a:cs typeface="Arial" pitchFamily="34" charset="0"/>
            </a:rPr>
            <a:t>60%</a:t>
          </a:r>
          <a:endParaRPr lang="en-US" sz="1400" b="1" kern="1200" dirty="0">
            <a:latin typeface="Arial" pitchFamily="34" charset="0"/>
            <a:cs typeface="Arial" pitchFamily="34" charset="0"/>
          </a:endParaRPr>
        </a:p>
      </dsp:txBody>
      <dsp:txXfrm rot="-5400000">
        <a:off x="773977" y="1023422"/>
        <a:ext cx="4087482" cy="648524"/>
      </dsp:txXfrm>
    </dsp:sp>
    <dsp:sp modelId="{A9302114-9CFF-4B4C-8401-0039D2B0C432}">
      <dsp:nvSpPr>
        <dsp:cNvPr id="0" name=""/>
        <dsp:cNvSpPr/>
      </dsp:nvSpPr>
      <dsp:spPr>
        <a:xfrm rot="5400000">
          <a:off x="-165852" y="2120458"/>
          <a:ext cx="1105681" cy="77397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endParaRPr lang="en-US" sz="2100" kern="1200" dirty="0"/>
        </a:p>
      </dsp:txBody>
      <dsp:txXfrm rot="-5400000">
        <a:off x="1" y="2341595"/>
        <a:ext cx="773977" cy="331704"/>
      </dsp:txXfrm>
    </dsp:sp>
    <dsp:sp modelId="{EC3E1BCC-68E4-4CDB-A645-3A4C74A9B599}">
      <dsp:nvSpPr>
        <dsp:cNvPr id="0" name=""/>
        <dsp:cNvSpPr/>
      </dsp:nvSpPr>
      <dsp:spPr>
        <a:xfrm rot="5400000">
          <a:off x="2475914" y="252669"/>
          <a:ext cx="718692" cy="412256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ctr" defTabSz="622300">
            <a:lnSpc>
              <a:spcPct val="90000"/>
            </a:lnSpc>
            <a:spcBef>
              <a:spcPct val="0"/>
            </a:spcBef>
            <a:spcAft>
              <a:spcPct val="15000"/>
            </a:spcAft>
            <a:buChar char="••"/>
          </a:pPr>
          <a:r>
            <a:rPr lang="sr-Latn-BA" sz="1400" b="0" i="1" kern="1200" dirty="0" smtClean="0">
              <a:effectLst>
                <a:outerShdw blurRad="38100" dist="38100" dir="2700000" algn="tl">
                  <a:srgbClr val="000000">
                    <a:alpha val="43137"/>
                  </a:srgbClr>
                </a:outerShdw>
              </a:effectLst>
              <a:latin typeface="Arial" pitchFamily="34" charset="0"/>
              <a:cs typeface="Arial" pitchFamily="34" charset="0"/>
            </a:rPr>
            <a:t>Acknowledging the problem and actively looking for a solution</a:t>
          </a:r>
          <a:endParaRPr lang="en-US" sz="1400" b="0" i="1" kern="1200" dirty="0">
            <a:effectLst>
              <a:outerShdw blurRad="38100" dist="38100" dir="2700000" algn="tl">
                <a:srgbClr val="000000">
                  <a:alpha val="43137"/>
                </a:srgbClr>
              </a:outerShdw>
            </a:effectLst>
            <a:latin typeface="Arial" pitchFamily="34" charset="0"/>
            <a:cs typeface="Arial" pitchFamily="34" charset="0"/>
          </a:endParaRPr>
        </a:p>
      </dsp:txBody>
      <dsp:txXfrm rot="-5400000">
        <a:off x="773977" y="1989690"/>
        <a:ext cx="4087482" cy="648524"/>
      </dsp:txXfrm>
    </dsp:sp>
    <dsp:sp modelId="{1015E87E-CF1C-4F58-BBB2-E3596D51019D}">
      <dsp:nvSpPr>
        <dsp:cNvPr id="0" name=""/>
        <dsp:cNvSpPr/>
      </dsp:nvSpPr>
      <dsp:spPr>
        <a:xfrm rot="5400000">
          <a:off x="-165852" y="3286573"/>
          <a:ext cx="1105681" cy="77397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sr-Latn-BA" sz="2000" kern="1200" dirty="0" smtClean="0">
              <a:latin typeface="Arial" pitchFamily="34" charset="0"/>
              <a:cs typeface="Arial" pitchFamily="34" charset="0"/>
            </a:rPr>
            <a:t>2017</a:t>
          </a:r>
          <a:endParaRPr lang="en-US" sz="2000" kern="1200" dirty="0">
            <a:latin typeface="Arial" pitchFamily="34" charset="0"/>
            <a:cs typeface="Arial" pitchFamily="34" charset="0"/>
          </a:endParaRPr>
        </a:p>
      </dsp:txBody>
      <dsp:txXfrm rot="-5400000">
        <a:off x="1" y="3507710"/>
        <a:ext cx="773977" cy="331704"/>
      </dsp:txXfrm>
    </dsp:sp>
    <dsp:sp modelId="{DB4491E0-BB63-4531-AB34-75808071D8DF}">
      <dsp:nvSpPr>
        <dsp:cNvPr id="0" name=""/>
        <dsp:cNvSpPr/>
      </dsp:nvSpPr>
      <dsp:spPr>
        <a:xfrm rot="5400000">
          <a:off x="2276067" y="1418784"/>
          <a:ext cx="1118386" cy="412256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ts val="600"/>
            </a:spcAft>
            <a:buChar char="••"/>
          </a:pPr>
          <a:r>
            <a:rPr lang="sr-Latn-BA" sz="1200" kern="1200" dirty="0" smtClean="0">
              <a:latin typeface="Arial" pitchFamily="34" charset="0"/>
              <a:cs typeface="Arial" pitchFamily="34" charset="0"/>
            </a:rPr>
            <a:t>D-LeaP’s capacity building program                                        </a:t>
          </a:r>
          <a:r>
            <a:rPr lang="sr-Latn-BA" sz="1200" b="1" i="1" kern="1200" dirty="0" smtClean="0">
              <a:latin typeface="Arial" pitchFamily="34" charset="0"/>
              <a:cs typeface="Arial" pitchFamily="34" charset="0"/>
            </a:rPr>
            <a:t>Improved Non-Revenue Water management in water utilities</a:t>
          </a:r>
          <a:endParaRPr lang="en-US" sz="1200" b="1" i="1" kern="1200" dirty="0">
            <a:latin typeface="Arial" pitchFamily="34" charset="0"/>
            <a:cs typeface="Arial" pitchFamily="34" charset="0"/>
          </a:endParaRPr>
        </a:p>
        <a:p>
          <a:pPr marL="114300" lvl="1" indent="-114300" algn="l" defTabSz="533400">
            <a:lnSpc>
              <a:spcPct val="90000"/>
            </a:lnSpc>
            <a:spcBef>
              <a:spcPct val="0"/>
            </a:spcBef>
            <a:spcAft>
              <a:spcPct val="15000"/>
            </a:spcAft>
            <a:buChar char="••"/>
          </a:pPr>
          <a:r>
            <a:rPr lang="sr-Latn-BA" sz="1200" kern="1200" dirty="0" smtClean="0">
              <a:latin typeface="Arial" pitchFamily="34" charset="0"/>
              <a:cs typeface="Arial" pitchFamily="34" charset="0"/>
            </a:rPr>
            <a:t>Participating Hub </a:t>
          </a:r>
          <a:r>
            <a:rPr lang="sr-Latn-BA" sz="1200" i="1" kern="1200" dirty="0" smtClean="0">
              <a:latin typeface="Arial" pitchFamily="34" charset="0"/>
              <a:cs typeface="Arial" pitchFamily="34" charset="0"/>
            </a:rPr>
            <a:t>Aquasan Network in Bosnia and Herzegovina</a:t>
          </a:r>
          <a:endParaRPr lang="en-US" sz="1200" i="1" kern="1200" dirty="0">
            <a:latin typeface="Arial" pitchFamily="34" charset="0"/>
            <a:cs typeface="Arial" pitchFamily="34" charset="0"/>
          </a:endParaRPr>
        </a:p>
      </dsp:txBody>
      <dsp:txXfrm rot="-5400000">
        <a:off x="773978" y="2975469"/>
        <a:ext cx="4067971" cy="100919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0.29583</cdr:x>
      <cdr:y>0.0434</cdr:y>
    </cdr:from>
    <cdr:to>
      <cdr:x>0.425</cdr:x>
      <cdr:y>0.12674</cdr:y>
    </cdr:to>
    <cdr:sp macro="" textlink="">
      <cdr:nvSpPr>
        <cdr:cNvPr id="2" name="TextBox 1"/>
        <cdr:cNvSpPr txBox="1"/>
      </cdr:nvSpPr>
      <cdr:spPr>
        <a:xfrm xmlns:a="http://schemas.openxmlformats.org/drawingml/2006/main">
          <a:off x="1352550" y="119063"/>
          <a:ext cx="59055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r-Latn-RS" sz="1600"/>
            <a:t>I</a:t>
          </a:r>
          <a:r>
            <a:rPr lang="sr-Latn-RS" sz="1100" baseline="0"/>
            <a:t> </a:t>
          </a:r>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0.2759</cdr:x>
      <cdr:y>0.53337</cdr:y>
    </cdr:from>
    <cdr:to>
      <cdr:x>0.55556</cdr:x>
      <cdr:y>0.8667</cdr:y>
    </cdr:to>
    <cdr:sp macro="" textlink="">
      <cdr:nvSpPr>
        <cdr:cNvPr id="2" name="TextBox 1"/>
        <cdr:cNvSpPr txBox="1"/>
      </cdr:nvSpPr>
      <cdr:spPr>
        <a:xfrm xmlns:a="http://schemas.openxmlformats.org/drawingml/2006/main">
          <a:off x="710392" y="1036988"/>
          <a:ext cx="720080"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r-Latn-BA" sz="1400" dirty="0" smtClean="0">
              <a:effectLst>
                <a:outerShdw blurRad="38100" dist="38100" dir="2700000" algn="tl">
                  <a:srgbClr val="000000">
                    <a:alpha val="43137"/>
                  </a:srgbClr>
                </a:outerShdw>
              </a:effectLst>
              <a:latin typeface="Arial" pitchFamily="34" charset="0"/>
              <a:cs typeface="Arial" pitchFamily="34" charset="0"/>
            </a:rPr>
            <a:t>60 %</a:t>
          </a:r>
          <a:endParaRPr lang="en-US" sz="1400" dirty="0">
            <a:effectLst>
              <a:outerShdw blurRad="38100" dist="38100" dir="2700000" algn="tl">
                <a:srgbClr val="000000">
                  <a:alpha val="43137"/>
                </a:srgbClr>
              </a:outerShdw>
            </a:effectLst>
            <a:latin typeface="Arial" pitchFamily="34" charset="0"/>
            <a:cs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DCA5A9-C041-466F-B736-848F092D9E50}" type="datetimeFigureOut">
              <a:rPr lang="en-US" smtClean="0"/>
              <a:t>20-May-19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0C9194-AD7D-4F9C-A7F1-89542E965B6F}" type="slidenum">
              <a:rPr lang="en-US" smtClean="0"/>
              <a:t>‹#›</a:t>
            </a:fld>
            <a:endParaRPr lang="en-US"/>
          </a:p>
        </p:txBody>
      </p:sp>
    </p:spTree>
    <p:extLst>
      <p:ext uri="{BB962C8B-B14F-4D97-AF65-F5344CB8AC3E}">
        <p14:creationId xmlns:p14="http://schemas.microsoft.com/office/powerpoint/2010/main" val="2887999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1CF8D9-1E31-4F06-91D5-98CBBC9FB0F1}" type="datetimeFigureOut">
              <a:rPr lang="en-US" smtClean="0"/>
              <a:t>20-May-19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5A854-B342-44B8-ACE2-3F548B971E25}" type="slidenum">
              <a:rPr lang="en-US" smtClean="0"/>
              <a:t>‹#›</a:t>
            </a:fld>
            <a:endParaRPr lang="en-US"/>
          </a:p>
        </p:txBody>
      </p:sp>
    </p:spTree>
    <p:extLst>
      <p:ext uri="{BB962C8B-B14F-4D97-AF65-F5344CB8AC3E}">
        <p14:creationId xmlns:p14="http://schemas.microsoft.com/office/powerpoint/2010/main" val="1187540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1CF8D9-1E31-4F06-91D5-98CBBC9FB0F1}" type="datetimeFigureOut">
              <a:rPr lang="en-US" smtClean="0"/>
              <a:t>20-May-19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5A854-B342-44B8-ACE2-3F548B971E25}" type="slidenum">
              <a:rPr lang="en-US" smtClean="0"/>
              <a:t>‹#›</a:t>
            </a:fld>
            <a:endParaRPr lang="en-US"/>
          </a:p>
        </p:txBody>
      </p:sp>
    </p:spTree>
    <p:extLst>
      <p:ext uri="{BB962C8B-B14F-4D97-AF65-F5344CB8AC3E}">
        <p14:creationId xmlns:p14="http://schemas.microsoft.com/office/powerpoint/2010/main" val="3000198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1CF8D9-1E31-4F06-91D5-98CBBC9FB0F1}" type="datetimeFigureOut">
              <a:rPr lang="en-US" smtClean="0"/>
              <a:t>20-May-19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5A854-B342-44B8-ACE2-3F548B971E25}" type="slidenum">
              <a:rPr lang="en-US" smtClean="0"/>
              <a:t>‹#›</a:t>
            </a:fld>
            <a:endParaRPr lang="en-US"/>
          </a:p>
        </p:txBody>
      </p:sp>
    </p:spTree>
    <p:extLst>
      <p:ext uri="{BB962C8B-B14F-4D97-AF65-F5344CB8AC3E}">
        <p14:creationId xmlns:p14="http://schemas.microsoft.com/office/powerpoint/2010/main" val="1034889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1CF8D9-1E31-4F06-91D5-98CBBC9FB0F1}" type="datetimeFigureOut">
              <a:rPr lang="en-US" smtClean="0"/>
              <a:t>20-May-19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5A854-B342-44B8-ACE2-3F548B971E25}" type="slidenum">
              <a:rPr lang="en-US" smtClean="0"/>
              <a:t>‹#›</a:t>
            </a:fld>
            <a:endParaRPr lang="en-US"/>
          </a:p>
        </p:txBody>
      </p:sp>
    </p:spTree>
    <p:extLst>
      <p:ext uri="{BB962C8B-B14F-4D97-AF65-F5344CB8AC3E}">
        <p14:creationId xmlns:p14="http://schemas.microsoft.com/office/powerpoint/2010/main" val="56403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1CF8D9-1E31-4F06-91D5-98CBBC9FB0F1}" type="datetimeFigureOut">
              <a:rPr lang="en-US" smtClean="0"/>
              <a:t>20-May-19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5A854-B342-44B8-ACE2-3F548B971E25}" type="slidenum">
              <a:rPr lang="en-US" smtClean="0"/>
              <a:t>‹#›</a:t>
            </a:fld>
            <a:endParaRPr lang="en-US"/>
          </a:p>
        </p:txBody>
      </p:sp>
    </p:spTree>
    <p:extLst>
      <p:ext uri="{BB962C8B-B14F-4D97-AF65-F5344CB8AC3E}">
        <p14:creationId xmlns:p14="http://schemas.microsoft.com/office/powerpoint/2010/main" val="621048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1CF8D9-1E31-4F06-91D5-98CBBC9FB0F1}" type="datetimeFigureOut">
              <a:rPr lang="en-US" smtClean="0"/>
              <a:t>20-May-19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B5A854-B342-44B8-ACE2-3F548B971E25}" type="slidenum">
              <a:rPr lang="en-US" smtClean="0"/>
              <a:t>‹#›</a:t>
            </a:fld>
            <a:endParaRPr lang="en-US"/>
          </a:p>
        </p:txBody>
      </p:sp>
    </p:spTree>
    <p:extLst>
      <p:ext uri="{BB962C8B-B14F-4D97-AF65-F5344CB8AC3E}">
        <p14:creationId xmlns:p14="http://schemas.microsoft.com/office/powerpoint/2010/main" val="2904142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1CF8D9-1E31-4F06-91D5-98CBBC9FB0F1}" type="datetimeFigureOut">
              <a:rPr lang="en-US" smtClean="0"/>
              <a:t>20-May-19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B5A854-B342-44B8-ACE2-3F548B971E25}" type="slidenum">
              <a:rPr lang="en-US" smtClean="0"/>
              <a:t>‹#›</a:t>
            </a:fld>
            <a:endParaRPr lang="en-US"/>
          </a:p>
        </p:txBody>
      </p:sp>
    </p:spTree>
    <p:extLst>
      <p:ext uri="{BB962C8B-B14F-4D97-AF65-F5344CB8AC3E}">
        <p14:creationId xmlns:p14="http://schemas.microsoft.com/office/powerpoint/2010/main" val="975556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1CF8D9-1E31-4F06-91D5-98CBBC9FB0F1}" type="datetimeFigureOut">
              <a:rPr lang="en-US" smtClean="0"/>
              <a:t>20-May-19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B5A854-B342-44B8-ACE2-3F548B971E25}" type="slidenum">
              <a:rPr lang="en-US" smtClean="0"/>
              <a:t>‹#›</a:t>
            </a:fld>
            <a:endParaRPr lang="en-US"/>
          </a:p>
        </p:txBody>
      </p:sp>
    </p:spTree>
    <p:extLst>
      <p:ext uri="{BB962C8B-B14F-4D97-AF65-F5344CB8AC3E}">
        <p14:creationId xmlns:p14="http://schemas.microsoft.com/office/powerpoint/2010/main" val="173969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CF8D9-1E31-4F06-91D5-98CBBC9FB0F1}" type="datetimeFigureOut">
              <a:rPr lang="en-US" smtClean="0"/>
              <a:t>20-May-19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B5A854-B342-44B8-ACE2-3F548B971E25}" type="slidenum">
              <a:rPr lang="en-US" smtClean="0"/>
              <a:t>‹#›</a:t>
            </a:fld>
            <a:endParaRPr lang="en-US"/>
          </a:p>
        </p:txBody>
      </p:sp>
    </p:spTree>
    <p:extLst>
      <p:ext uri="{BB962C8B-B14F-4D97-AF65-F5344CB8AC3E}">
        <p14:creationId xmlns:p14="http://schemas.microsoft.com/office/powerpoint/2010/main" val="3031037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1CF8D9-1E31-4F06-91D5-98CBBC9FB0F1}" type="datetimeFigureOut">
              <a:rPr lang="en-US" smtClean="0"/>
              <a:t>20-May-19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B5A854-B342-44B8-ACE2-3F548B971E25}" type="slidenum">
              <a:rPr lang="en-US" smtClean="0"/>
              <a:t>‹#›</a:t>
            </a:fld>
            <a:endParaRPr lang="en-US"/>
          </a:p>
        </p:txBody>
      </p:sp>
    </p:spTree>
    <p:extLst>
      <p:ext uri="{BB962C8B-B14F-4D97-AF65-F5344CB8AC3E}">
        <p14:creationId xmlns:p14="http://schemas.microsoft.com/office/powerpoint/2010/main" val="2717284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1CF8D9-1E31-4F06-91D5-98CBBC9FB0F1}" type="datetimeFigureOut">
              <a:rPr lang="en-US" smtClean="0"/>
              <a:t>20-May-19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B5A854-B342-44B8-ACE2-3F548B971E25}" type="slidenum">
              <a:rPr lang="en-US" smtClean="0"/>
              <a:t>‹#›</a:t>
            </a:fld>
            <a:endParaRPr lang="en-US"/>
          </a:p>
        </p:txBody>
      </p:sp>
    </p:spTree>
    <p:extLst>
      <p:ext uri="{BB962C8B-B14F-4D97-AF65-F5344CB8AC3E}">
        <p14:creationId xmlns:p14="http://schemas.microsoft.com/office/powerpoint/2010/main" val="96348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1CF8D9-1E31-4F06-91D5-98CBBC9FB0F1}" type="datetimeFigureOut">
              <a:rPr lang="en-US" smtClean="0"/>
              <a:t>20-May-19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B5A854-B342-44B8-ACE2-3F548B971E25}" type="slidenum">
              <a:rPr lang="en-US" smtClean="0"/>
              <a:t>‹#›</a:t>
            </a:fld>
            <a:endParaRPr lang="en-US"/>
          </a:p>
        </p:txBody>
      </p:sp>
    </p:spTree>
    <p:extLst>
      <p:ext uri="{BB962C8B-B14F-4D97-AF65-F5344CB8AC3E}">
        <p14:creationId xmlns:p14="http://schemas.microsoft.com/office/powerpoint/2010/main" val="4165046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12"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10.jpeg"/><Relationship Id="rId5" Type="http://schemas.openxmlformats.org/officeDocument/2006/relationships/diagramLayout" Target="../diagrams/layout1.xml"/><Relationship Id="rId10" Type="http://schemas.openxmlformats.org/officeDocument/2006/relationships/chart" Target="../charts/chart2.xml"/><Relationship Id="rId4" Type="http://schemas.openxmlformats.org/officeDocument/2006/relationships/diagramData" Target="../diagrams/data1.xml"/><Relationship Id="rId9"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2.xml"/><Relationship Id="rId7" Type="http://schemas.openxmlformats.org/officeDocument/2006/relationships/image" Target="../media/image1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3212976"/>
            <a:ext cx="8712968" cy="1470025"/>
          </a:xfrm>
        </p:spPr>
        <p:txBody>
          <a:bodyPr>
            <a:normAutofit fontScale="90000"/>
          </a:bodyPr>
          <a:lstStyle/>
          <a:p>
            <a:r>
              <a:rPr lang="sr-Latn-BA" dirty="0" smtClean="0">
                <a:latin typeface="Arial Rounded MT Bold" pitchFamily="34" charset="0"/>
              </a:rPr>
              <a:t>Improving our utility’s performance through participating in D-Leap programs</a:t>
            </a:r>
            <a:endParaRPr lang="en-US" dirty="0">
              <a:latin typeface="Arial Rounded MT Bold" pitchFamily="34" charset="0"/>
            </a:endParaRPr>
          </a:p>
        </p:txBody>
      </p:sp>
      <p:sp>
        <p:nvSpPr>
          <p:cNvPr id="3" name="Subtitle 2"/>
          <p:cNvSpPr>
            <a:spLocks noGrp="1"/>
          </p:cNvSpPr>
          <p:nvPr>
            <p:ph type="subTitle" idx="1"/>
          </p:nvPr>
        </p:nvSpPr>
        <p:spPr>
          <a:xfrm>
            <a:off x="1416023" y="6137920"/>
            <a:ext cx="6120680" cy="720080"/>
          </a:xfrm>
        </p:spPr>
        <p:txBody>
          <a:bodyPr/>
          <a:lstStyle/>
          <a:p>
            <a:r>
              <a:rPr lang="sr-Latn-BA" sz="1800" dirty="0" smtClean="0">
                <a:solidFill>
                  <a:schemeClr val="tx1"/>
                </a:solidFill>
                <a:latin typeface="Arial" pitchFamily="34" charset="0"/>
                <a:cs typeface="Arial" pitchFamily="34" charset="0"/>
              </a:rPr>
              <a:t>Vienna, 20.05.2019.</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2663825" cy="177958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737257"/>
            <a:ext cx="2977079" cy="92797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347611"/>
            <a:ext cx="2517775"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1520" y="1896219"/>
            <a:ext cx="3312368" cy="923330"/>
          </a:xfrm>
          <a:prstGeom prst="rect">
            <a:avLst/>
          </a:prstGeom>
          <a:noFill/>
        </p:spPr>
        <p:txBody>
          <a:bodyPr wrap="square" rtlCol="0">
            <a:spAutoFit/>
          </a:bodyPr>
          <a:lstStyle/>
          <a:p>
            <a:r>
              <a:rPr lang="sr-Latn-BA" dirty="0" smtClean="0">
                <a:latin typeface="Arial" pitchFamily="34" charset="0"/>
                <a:cs typeface="Arial" pitchFamily="34" charset="0"/>
              </a:rPr>
              <a:t>Sandro Zeničanin</a:t>
            </a:r>
          </a:p>
          <a:p>
            <a:r>
              <a:rPr lang="sr-Latn-BA" dirty="0" smtClean="0">
                <a:latin typeface="Arial" pitchFamily="34" charset="0"/>
                <a:cs typeface="Arial" pitchFamily="34" charset="0"/>
              </a:rPr>
              <a:t>Ivana Torbica</a:t>
            </a:r>
          </a:p>
          <a:p>
            <a:r>
              <a:rPr lang="sr-Latn-BA" dirty="0" smtClean="0">
                <a:latin typeface="Arial" pitchFamily="34" charset="0"/>
                <a:cs typeface="Arial" pitchFamily="34" charset="0"/>
              </a:rPr>
              <a:t>KP ’’Vodovod’’ a.d Gradiška</a:t>
            </a:r>
            <a:endParaRPr lang="en-US" dirty="0">
              <a:latin typeface="Arial" pitchFamily="34" charset="0"/>
              <a:cs typeface="Arial" pitchFamily="34" charset="0"/>
            </a:endParaRPr>
          </a:p>
        </p:txBody>
      </p:sp>
    </p:spTree>
    <p:extLst>
      <p:ext uri="{BB962C8B-B14F-4D97-AF65-F5344CB8AC3E}">
        <p14:creationId xmlns:p14="http://schemas.microsoft.com/office/powerpoint/2010/main" val="1231312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smtClean="0">
                <a:latin typeface="Arial Rounded MT Bold" pitchFamily="34" charset="0"/>
              </a:rPr>
              <a:t>Hydraulic model </a:t>
            </a:r>
            <a:endParaRPr lang="en-US" dirty="0">
              <a:latin typeface="Arial Rounded MT Bold"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5616" y="2165075"/>
            <a:ext cx="6552728" cy="4435122"/>
          </a:xfrm>
          <a:prstGeom prst="rect">
            <a:avLst/>
          </a:prstGeom>
        </p:spPr>
      </p:pic>
      <p:sp>
        <p:nvSpPr>
          <p:cNvPr id="6" name="TextBox 5"/>
          <p:cNvSpPr txBox="1"/>
          <p:nvPr/>
        </p:nvSpPr>
        <p:spPr>
          <a:xfrm>
            <a:off x="827584" y="1628800"/>
            <a:ext cx="7560840" cy="646331"/>
          </a:xfrm>
          <a:prstGeom prst="rect">
            <a:avLst/>
          </a:prstGeom>
          <a:noFill/>
        </p:spPr>
        <p:txBody>
          <a:bodyPr wrap="square" rtlCol="0">
            <a:spAutoFit/>
          </a:bodyPr>
          <a:lstStyle/>
          <a:p>
            <a:pPr algn="ctr"/>
            <a:r>
              <a:rPr lang="sr-Latn-BA" dirty="0" smtClean="0">
                <a:latin typeface="Arial" pitchFamily="34" charset="0"/>
                <a:cs typeface="Arial" pitchFamily="34" charset="0"/>
              </a:rPr>
              <a:t>Inital measuring and calibration of the model were performed in 2018,</a:t>
            </a:r>
          </a:p>
          <a:p>
            <a:pPr algn="ctr"/>
            <a:r>
              <a:rPr lang="sr-Latn-BA" dirty="0">
                <a:latin typeface="Arial" pitchFamily="34" charset="0"/>
                <a:cs typeface="Arial" pitchFamily="34" charset="0"/>
              </a:rPr>
              <a:t> </a:t>
            </a:r>
            <a:r>
              <a:rPr lang="sr-Latn-BA" dirty="0" smtClean="0">
                <a:latin typeface="Arial" pitchFamily="34" charset="0"/>
                <a:cs typeface="Arial" pitchFamily="34" charset="0"/>
              </a:rPr>
              <a:t>and the complete model is expected by the end of 2019.</a:t>
            </a:r>
          </a:p>
        </p:txBody>
      </p:sp>
    </p:spTree>
    <p:extLst>
      <p:ext uri="{BB962C8B-B14F-4D97-AF65-F5344CB8AC3E}">
        <p14:creationId xmlns:p14="http://schemas.microsoft.com/office/powerpoint/2010/main" val="2879513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BA" dirty="0" smtClean="0">
                <a:latin typeface="Arial Rounded MT Bold" pitchFamily="34" charset="0"/>
              </a:rPr>
              <a:t>SCADA system and Telemetry</a:t>
            </a:r>
            <a:endParaRPr lang="en-US" dirty="0">
              <a:latin typeface="Arial Rounded MT Bold" pitchFamily="34" charset="0"/>
            </a:endParaRPr>
          </a:p>
        </p:txBody>
      </p:sp>
      <p:pic>
        <p:nvPicPr>
          <p:cNvPr id="7170" name="Picture 2" descr="C:\Users\Korisnik\Desktop\DSC_094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83794" y="2218511"/>
            <a:ext cx="2214511" cy="13192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1" name="Picture 3" descr="C:\Users\Korisnik\Desktop\1111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834" y="3370639"/>
            <a:ext cx="2259335" cy="12961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2" name="Picture 4" descr="C:\Users\Korisnik\Desktop\222222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3874" y="4594775"/>
            <a:ext cx="2402805" cy="13681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67944" y="1628800"/>
            <a:ext cx="4752528" cy="1815882"/>
          </a:xfrm>
          <a:prstGeom prst="rect">
            <a:avLst/>
          </a:prstGeom>
          <a:noFill/>
        </p:spPr>
        <p:txBody>
          <a:bodyPr wrap="square" rtlCol="0">
            <a:spAutoFit/>
          </a:bodyPr>
          <a:lstStyle/>
          <a:p>
            <a:r>
              <a:rPr lang="sr-Latn-BA" sz="1600" dirty="0" smtClean="0">
                <a:latin typeface="Arial" pitchFamily="34" charset="0"/>
                <a:cs typeface="Arial" pitchFamily="34" charset="0"/>
              </a:rPr>
              <a:t>In april 2019 works at </a:t>
            </a:r>
            <a:r>
              <a:rPr lang="sr-Latn-BA" sz="1600" b="1" i="1" dirty="0" smtClean="0">
                <a:latin typeface="Arial" pitchFamily="34" charset="0"/>
                <a:cs typeface="Arial" pitchFamily="34" charset="0"/>
              </a:rPr>
              <a:t>Žeravica site rehabilitation </a:t>
            </a:r>
            <a:r>
              <a:rPr lang="sr-Latn-BA" sz="1600" dirty="0" smtClean="0">
                <a:latin typeface="Arial" pitchFamily="34" charset="0"/>
                <a:cs typeface="Arial" pitchFamily="34" charset="0"/>
              </a:rPr>
              <a:t>were finished </a:t>
            </a:r>
            <a:r>
              <a:rPr lang="sr-Latn-BA" sz="1600" i="1" dirty="0" smtClean="0">
                <a:latin typeface="Arial" pitchFamily="34" charset="0"/>
                <a:cs typeface="Arial" pitchFamily="34" charset="0"/>
              </a:rPr>
              <a:t>(MEG project, november 2018):</a:t>
            </a:r>
          </a:p>
          <a:p>
            <a:endParaRPr lang="sr-Latn-BA" sz="1600" i="1" dirty="0">
              <a:latin typeface="Arial" pitchFamily="34" charset="0"/>
              <a:cs typeface="Arial" pitchFamily="34" charset="0"/>
            </a:endParaRPr>
          </a:p>
          <a:p>
            <a:pPr marL="285750" indent="-285750">
              <a:buFontTx/>
              <a:buChar char="-"/>
            </a:pPr>
            <a:r>
              <a:rPr lang="sr-Latn-BA" sz="1600" i="1" dirty="0" smtClean="0">
                <a:latin typeface="Arial" pitchFamily="34" charset="0"/>
                <a:cs typeface="Arial" pitchFamily="34" charset="0"/>
              </a:rPr>
              <a:t>Existing water tower rehabilitation </a:t>
            </a:r>
          </a:p>
          <a:p>
            <a:pPr marL="285750" indent="-285750">
              <a:buFontTx/>
              <a:buChar char="-"/>
            </a:pPr>
            <a:r>
              <a:rPr lang="sr-Latn-BA" sz="1600" i="1" dirty="0" smtClean="0">
                <a:latin typeface="Arial" pitchFamily="34" charset="0"/>
                <a:cs typeface="Arial" pitchFamily="34" charset="0"/>
              </a:rPr>
              <a:t>Automated chlorination unit</a:t>
            </a:r>
          </a:p>
          <a:p>
            <a:pPr marL="285750" indent="-285750">
              <a:buFontTx/>
              <a:buChar char="-"/>
            </a:pPr>
            <a:r>
              <a:rPr lang="sr-Latn-BA" sz="1600" i="1" dirty="0" smtClean="0">
                <a:latin typeface="Arial" pitchFamily="34" charset="0"/>
                <a:cs typeface="Arial" pitchFamily="34" charset="0"/>
              </a:rPr>
              <a:t>Groundwater source sanitary protection</a:t>
            </a:r>
          </a:p>
          <a:p>
            <a:pPr marL="285750" indent="-285750">
              <a:buFontTx/>
              <a:buChar char="-"/>
            </a:pPr>
            <a:r>
              <a:rPr lang="sr-Latn-BA" sz="1600" i="1" dirty="0" smtClean="0">
                <a:latin typeface="Arial" pitchFamily="34" charset="0"/>
                <a:cs typeface="Arial" pitchFamily="34" charset="0"/>
              </a:rPr>
              <a:t>Monitoring and control – </a:t>
            </a:r>
            <a:r>
              <a:rPr lang="sr-Latn-BA" sz="1600" b="1" dirty="0" smtClean="0">
                <a:latin typeface="Arial" pitchFamily="34" charset="0"/>
                <a:cs typeface="Arial" pitchFamily="34" charset="0"/>
              </a:rPr>
              <a:t>SCADA system</a:t>
            </a:r>
            <a:endParaRPr lang="en-US" sz="1600" b="1" dirty="0">
              <a:latin typeface="Arial" pitchFamily="34" charset="0"/>
              <a:cs typeface="Arial" pitchFamily="34" charset="0"/>
            </a:endParaRPr>
          </a:p>
        </p:txBody>
      </p:sp>
      <p:sp>
        <p:nvSpPr>
          <p:cNvPr id="6" name="TextBox 5"/>
          <p:cNvSpPr txBox="1"/>
          <p:nvPr/>
        </p:nvSpPr>
        <p:spPr>
          <a:xfrm>
            <a:off x="4031940" y="3955412"/>
            <a:ext cx="4824536" cy="1323439"/>
          </a:xfrm>
          <a:prstGeom prst="rect">
            <a:avLst/>
          </a:prstGeom>
          <a:noFill/>
        </p:spPr>
        <p:txBody>
          <a:bodyPr wrap="square" rtlCol="0">
            <a:spAutoFit/>
          </a:bodyPr>
          <a:lstStyle/>
          <a:p>
            <a:pPr algn="ctr"/>
            <a:r>
              <a:rPr lang="sr-Latn-BA" sz="1600" b="1" dirty="0" smtClean="0">
                <a:latin typeface="Arial" pitchFamily="34" charset="0"/>
                <a:cs typeface="Arial" pitchFamily="34" charset="0"/>
              </a:rPr>
              <a:t>Among other great advantiges, now we have exact information of amount of produced water, while until now the amount of produced water was estimated on the basis of well pumps operating hours and it’s capacities</a:t>
            </a:r>
            <a:endParaRPr lang="en-US" sz="1600" b="1" dirty="0">
              <a:latin typeface="Arial" pitchFamily="34" charset="0"/>
              <a:cs typeface="Arial" pitchFamily="34" charset="0"/>
            </a:endParaRPr>
          </a:p>
        </p:txBody>
      </p:sp>
    </p:spTree>
    <p:extLst>
      <p:ext uri="{BB962C8B-B14F-4D97-AF65-F5344CB8AC3E}">
        <p14:creationId xmlns:p14="http://schemas.microsoft.com/office/powerpoint/2010/main" val="10565412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t="-11000" b="-1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3968" y="764704"/>
            <a:ext cx="8229600" cy="4525963"/>
          </a:xfrm>
        </p:spPr>
        <p:txBody>
          <a:bodyPr>
            <a:normAutofit/>
          </a:bodyPr>
          <a:lstStyle/>
          <a:p>
            <a:pPr marL="0" indent="0">
              <a:buNone/>
            </a:pPr>
            <a:r>
              <a:rPr lang="sr-Latn-BA" sz="3600" dirty="0" smtClean="0">
                <a:latin typeface="Arial Rounded MT Bold" pitchFamily="34" charset="0"/>
                <a:cs typeface="Arial" pitchFamily="34" charset="0"/>
              </a:rPr>
              <a:t>Thank You kindly</a:t>
            </a:r>
          </a:p>
          <a:p>
            <a:pPr marL="0" indent="0">
              <a:buNone/>
            </a:pPr>
            <a:r>
              <a:rPr lang="sr-Latn-BA" sz="3600" dirty="0" smtClean="0">
                <a:latin typeface="Arial Rounded MT Bold" pitchFamily="34" charset="0"/>
                <a:cs typeface="Arial" pitchFamily="34" charset="0"/>
              </a:rPr>
              <a:t> for Your attention!</a:t>
            </a:r>
            <a:endParaRPr lang="en-US" sz="3600" dirty="0">
              <a:latin typeface="Arial Rounded MT Bold" pitchFamily="34" charset="0"/>
              <a:cs typeface="Arial" pitchFamily="34" charset="0"/>
            </a:endParaRPr>
          </a:p>
        </p:txBody>
      </p:sp>
    </p:spTree>
    <p:extLst>
      <p:ext uri="{BB962C8B-B14F-4D97-AF65-F5344CB8AC3E}">
        <p14:creationId xmlns:p14="http://schemas.microsoft.com/office/powerpoint/2010/main" val="2733669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VANA\Desktop\danubemap.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298104"/>
            <a:ext cx="8748464" cy="537034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IVANA\Desktop\170083_3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167" y="1677661"/>
            <a:ext cx="736185" cy="125067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3733259" y="3068960"/>
            <a:ext cx="262677" cy="1512168"/>
          </a:xfrm>
          <a:prstGeom prst="straightConnector1">
            <a:avLst/>
          </a:prstGeom>
          <a:ln w="31750">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9" name="TextBox 8"/>
          <p:cNvSpPr txBox="1"/>
          <p:nvPr/>
        </p:nvSpPr>
        <p:spPr>
          <a:xfrm>
            <a:off x="474796" y="260648"/>
            <a:ext cx="7560840" cy="646331"/>
          </a:xfrm>
          <a:prstGeom prst="rect">
            <a:avLst/>
          </a:prstGeom>
          <a:noFill/>
        </p:spPr>
        <p:txBody>
          <a:bodyPr wrap="square" rtlCol="0">
            <a:spAutoFit/>
          </a:bodyPr>
          <a:lstStyle/>
          <a:p>
            <a:r>
              <a:rPr lang="sr-Latn-RS" sz="3600" dirty="0" smtClean="0">
                <a:latin typeface="Arial Rounded MT Bold" pitchFamily="34" charset="0"/>
              </a:rPr>
              <a:t>City and municipality Gradiška</a:t>
            </a:r>
            <a:endParaRPr lang="en-US" sz="3600" dirty="0">
              <a:latin typeface="Arial Rounded MT Bold" pitchFamily="34" charset="0"/>
            </a:endParaRPr>
          </a:p>
        </p:txBody>
      </p:sp>
      <p:pic>
        <p:nvPicPr>
          <p:cNvPr id="1032" name="Picture 8" descr="C:\Users\IVANA\Desktop\18118502_10155142100203190_3317402666187639407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216" y="906979"/>
            <a:ext cx="8496944" cy="6133731"/>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p:cNvSpPr/>
          <p:nvPr/>
        </p:nvSpPr>
        <p:spPr>
          <a:xfrm>
            <a:off x="474796" y="4949262"/>
            <a:ext cx="1872208" cy="1719187"/>
          </a:xfrm>
          <a:prstGeom prst="ellipse">
            <a:avLst/>
          </a:prstGeom>
          <a:solidFill>
            <a:schemeClr val="accent1">
              <a:alpha val="8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4501" y="1492054"/>
            <a:ext cx="1500187" cy="140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Oval 25"/>
          <p:cNvSpPr/>
          <p:nvPr/>
        </p:nvSpPr>
        <p:spPr>
          <a:xfrm>
            <a:off x="5620469" y="1386237"/>
            <a:ext cx="2304256" cy="2102116"/>
          </a:xfrm>
          <a:prstGeom prst="ellipse">
            <a:avLst/>
          </a:prstGeom>
          <a:solidFill>
            <a:schemeClr val="accent1">
              <a:alpha val="84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6772597" y="3983276"/>
            <a:ext cx="2016224" cy="1978919"/>
          </a:xfrm>
          <a:prstGeom prst="ellipse">
            <a:avLst/>
          </a:prstGeom>
          <a:solidFill>
            <a:schemeClr val="accent1">
              <a:alpha val="82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335194" y="5270246"/>
            <a:ext cx="2151411" cy="1077218"/>
          </a:xfrm>
          <a:prstGeom prst="rect">
            <a:avLst/>
          </a:prstGeom>
          <a:noFill/>
        </p:spPr>
        <p:txBody>
          <a:bodyPr wrap="square" rtlCol="0">
            <a:spAutoFit/>
          </a:bodyPr>
          <a:lstStyle/>
          <a:p>
            <a:pPr algn="ctr"/>
            <a:r>
              <a:rPr lang="sr-Latn-RS" sz="1600" dirty="0" smtClean="0">
                <a:latin typeface="Arial" pitchFamily="34" charset="0"/>
                <a:cs typeface="Arial" pitchFamily="34" charset="0"/>
              </a:rPr>
              <a:t>Northwestern part of BiH, on the </a:t>
            </a:r>
            <a:r>
              <a:rPr lang="sr-Latn-RS" sz="1600" b="1" i="1" dirty="0" smtClean="0">
                <a:latin typeface="Arial" pitchFamily="34" charset="0"/>
                <a:cs typeface="Arial" pitchFamily="34" charset="0"/>
              </a:rPr>
              <a:t>Sava</a:t>
            </a:r>
            <a:r>
              <a:rPr lang="sr-Latn-RS" sz="1600" dirty="0" smtClean="0">
                <a:latin typeface="Arial" pitchFamily="34" charset="0"/>
                <a:cs typeface="Arial" pitchFamily="34" charset="0"/>
              </a:rPr>
              <a:t> River→ </a:t>
            </a:r>
            <a:r>
              <a:rPr lang="sr-Latn-RS" sz="1600" b="1" dirty="0" smtClean="0">
                <a:latin typeface="Arial" pitchFamily="34" charset="0"/>
                <a:cs typeface="Arial" pitchFamily="34" charset="0"/>
              </a:rPr>
              <a:t>border with Croatia and EU</a:t>
            </a:r>
            <a:endParaRPr lang="en-US" sz="1600" b="1" dirty="0">
              <a:latin typeface="Arial" pitchFamily="34" charset="0"/>
              <a:cs typeface="Arial" pitchFamily="34" charset="0"/>
            </a:endParaRPr>
          </a:p>
        </p:txBody>
      </p:sp>
      <p:sp>
        <p:nvSpPr>
          <p:cNvPr id="19" name="TextBox 18"/>
          <p:cNvSpPr txBox="1"/>
          <p:nvPr/>
        </p:nvSpPr>
        <p:spPr>
          <a:xfrm>
            <a:off x="3227216" y="1637290"/>
            <a:ext cx="1500187" cy="1077218"/>
          </a:xfrm>
          <a:prstGeom prst="rect">
            <a:avLst/>
          </a:prstGeom>
          <a:noFill/>
        </p:spPr>
        <p:txBody>
          <a:bodyPr wrap="square" rtlCol="0">
            <a:spAutoFit/>
          </a:bodyPr>
          <a:lstStyle/>
          <a:p>
            <a:r>
              <a:rPr lang="sr-Latn-RS" sz="1600" dirty="0" smtClean="0">
                <a:latin typeface="Arial" pitchFamily="34" charset="0"/>
                <a:cs typeface="Arial" pitchFamily="34" charset="0"/>
              </a:rPr>
              <a:t>Municipality:</a:t>
            </a:r>
          </a:p>
          <a:p>
            <a:pPr algn="ctr"/>
            <a:r>
              <a:rPr lang="sr-Latn-RS" sz="1600" b="1" dirty="0" smtClean="0">
                <a:latin typeface="Arial" pitchFamily="34" charset="0"/>
                <a:cs typeface="Arial" pitchFamily="34" charset="0"/>
              </a:rPr>
              <a:t>762 km</a:t>
            </a:r>
            <a:r>
              <a:rPr lang="sr-Latn-RS" sz="1600" b="1" baseline="30000" dirty="0" smtClean="0">
                <a:latin typeface="Arial" pitchFamily="34" charset="0"/>
                <a:cs typeface="Arial" pitchFamily="34" charset="0"/>
              </a:rPr>
              <a:t>2</a:t>
            </a:r>
          </a:p>
          <a:p>
            <a:r>
              <a:rPr lang="sr-Latn-RS" sz="1600" b="1" dirty="0" smtClean="0">
                <a:latin typeface="Arial" pitchFamily="34" charset="0"/>
                <a:cs typeface="Arial" pitchFamily="34" charset="0"/>
              </a:rPr>
              <a:t>52 000 inhabitants</a:t>
            </a:r>
            <a:endParaRPr lang="en-US" sz="1600" b="1" dirty="0">
              <a:latin typeface="Arial" pitchFamily="34" charset="0"/>
              <a:cs typeface="Arial" pitchFamily="34" charset="0"/>
            </a:endParaRPr>
          </a:p>
        </p:txBody>
      </p:sp>
      <p:sp>
        <p:nvSpPr>
          <p:cNvPr id="21" name="TextBox 20"/>
          <p:cNvSpPr txBox="1"/>
          <p:nvPr/>
        </p:nvSpPr>
        <p:spPr>
          <a:xfrm>
            <a:off x="5692477" y="1529354"/>
            <a:ext cx="2160240" cy="1815882"/>
          </a:xfrm>
          <a:prstGeom prst="rect">
            <a:avLst/>
          </a:prstGeom>
          <a:noFill/>
        </p:spPr>
        <p:txBody>
          <a:bodyPr wrap="square" rtlCol="0">
            <a:spAutoFit/>
          </a:bodyPr>
          <a:lstStyle/>
          <a:p>
            <a:pPr algn="ctr"/>
            <a:r>
              <a:rPr lang="sr-Latn-RS" sz="1600" dirty="0">
                <a:latin typeface="Arial" pitchFamily="34" charset="0"/>
                <a:cs typeface="Arial" pitchFamily="34" charset="0"/>
              </a:rPr>
              <a:t>c</a:t>
            </a:r>
            <a:r>
              <a:rPr lang="sr-Latn-RS" sz="1600" dirty="0" smtClean="0">
                <a:latin typeface="Arial" pitchFamily="34" charset="0"/>
                <a:cs typeface="Arial" pitchFamily="34" charset="0"/>
              </a:rPr>
              <a:t>overs</a:t>
            </a:r>
          </a:p>
          <a:p>
            <a:pPr algn="ctr"/>
            <a:r>
              <a:rPr lang="sr-Latn-RS" sz="1600" b="1" i="1" dirty="0" smtClean="0">
                <a:latin typeface="Arial" pitchFamily="34" charset="0"/>
                <a:cs typeface="Arial" pitchFamily="34" charset="0"/>
              </a:rPr>
              <a:t>Lijevče polje </a:t>
            </a:r>
            <a:r>
              <a:rPr lang="sr-Latn-RS" sz="1600" dirty="0" smtClean="0">
                <a:latin typeface="Arial" pitchFamily="34" charset="0"/>
                <a:cs typeface="Arial" pitchFamily="34" charset="0"/>
              </a:rPr>
              <a:t>– fertile valley at an average </a:t>
            </a:r>
            <a:r>
              <a:rPr lang="sr-Latn-RS" sz="1600" b="1" dirty="0" smtClean="0">
                <a:latin typeface="Arial" pitchFamily="34" charset="0"/>
                <a:cs typeface="Arial" pitchFamily="34" charset="0"/>
              </a:rPr>
              <a:t>110 </a:t>
            </a:r>
            <a:r>
              <a:rPr lang="sr-Latn-RS" sz="1600" dirty="0" smtClean="0">
                <a:latin typeface="Arial" pitchFamily="34" charset="0"/>
                <a:cs typeface="Arial" pitchFamily="34" charset="0"/>
              </a:rPr>
              <a:t>m.a.s.l. </a:t>
            </a:r>
            <a:endParaRPr lang="sr-Latn-RS" sz="1600" dirty="0">
              <a:latin typeface="Arial" pitchFamily="34" charset="0"/>
              <a:cs typeface="Arial" pitchFamily="34" charset="0"/>
            </a:endParaRPr>
          </a:p>
          <a:p>
            <a:pPr algn="ctr"/>
            <a:r>
              <a:rPr lang="sr-Latn-RS" sz="1600" dirty="0" smtClean="0">
                <a:latin typeface="Arial" pitchFamily="34" charset="0"/>
                <a:cs typeface="Arial" pitchFamily="34" charset="0"/>
              </a:rPr>
              <a:t>and </a:t>
            </a:r>
            <a:r>
              <a:rPr lang="sr-Latn-RS" sz="1600" b="1" i="1" dirty="0" smtClean="0">
                <a:latin typeface="Arial" pitchFamily="34" charset="0"/>
                <a:cs typeface="Arial" pitchFamily="34" charset="0"/>
              </a:rPr>
              <a:t>Potkozarje</a:t>
            </a:r>
            <a:r>
              <a:rPr lang="sr-Latn-RS" sz="1600" dirty="0" smtClean="0">
                <a:latin typeface="Arial" pitchFamily="34" charset="0"/>
                <a:cs typeface="Arial" pitchFamily="34" charset="0"/>
              </a:rPr>
              <a:t> – mountainous area, up to </a:t>
            </a:r>
            <a:r>
              <a:rPr lang="sr-Latn-RS" sz="1600" b="1" dirty="0" smtClean="0">
                <a:latin typeface="Arial" pitchFamily="34" charset="0"/>
                <a:cs typeface="Arial" pitchFamily="34" charset="0"/>
              </a:rPr>
              <a:t>300</a:t>
            </a:r>
            <a:r>
              <a:rPr lang="sr-Latn-RS" sz="1600" dirty="0" smtClean="0">
                <a:latin typeface="Arial" pitchFamily="34" charset="0"/>
                <a:cs typeface="Arial" pitchFamily="34" charset="0"/>
              </a:rPr>
              <a:t> m.a.s.l.</a:t>
            </a:r>
            <a:endParaRPr lang="en-US" sz="1600" dirty="0">
              <a:latin typeface="Arial" pitchFamily="34" charset="0"/>
              <a:cs typeface="Arial" pitchFamily="34" charset="0"/>
            </a:endParaRPr>
          </a:p>
        </p:txBody>
      </p:sp>
      <p:sp>
        <p:nvSpPr>
          <p:cNvPr id="22" name="TextBox 21"/>
          <p:cNvSpPr txBox="1"/>
          <p:nvPr/>
        </p:nvSpPr>
        <p:spPr>
          <a:xfrm>
            <a:off x="6946942" y="4270402"/>
            <a:ext cx="1728192" cy="1569660"/>
          </a:xfrm>
          <a:prstGeom prst="rect">
            <a:avLst/>
          </a:prstGeom>
          <a:noFill/>
        </p:spPr>
        <p:txBody>
          <a:bodyPr wrap="square" rtlCol="0">
            <a:spAutoFit/>
          </a:bodyPr>
          <a:lstStyle/>
          <a:p>
            <a:pPr algn="ctr"/>
            <a:r>
              <a:rPr lang="sr-Latn-RS" sz="1600" dirty="0" smtClean="0">
                <a:latin typeface="Arial" pitchFamily="34" charset="0"/>
                <a:cs typeface="Arial" pitchFamily="34" charset="0"/>
              </a:rPr>
              <a:t>Under Lijevče polje are </a:t>
            </a:r>
            <a:r>
              <a:rPr lang="sr-Latn-RS" sz="1600" b="1" dirty="0" smtClean="0">
                <a:latin typeface="Arial" pitchFamily="34" charset="0"/>
                <a:cs typeface="Arial" pitchFamily="34" charset="0"/>
              </a:rPr>
              <a:t>significant reserves of clean drinking water</a:t>
            </a:r>
            <a:endParaRPr lang="en-US" sz="1600" b="1" dirty="0">
              <a:latin typeface="Arial" pitchFamily="34" charset="0"/>
              <a:cs typeface="Arial" pitchFamily="34" charset="0"/>
            </a:endParaRPr>
          </a:p>
        </p:txBody>
      </p:sp>
      <p:pic>
        <p:nvPicPr>
          <p:cNvPr id="10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163" y="1703678"/>
            <a:ext cx="1643956" cy="151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487163" y="1892525"/>
            <a:ext cx="1643955" cy="1077218"/>
          </a:xfrm>
          <a:prstGeom prst="rect">
            <a:avLst/>
          </a:prstGeom>
          <a:noFill/>
        </p:spPr>
        <p:txBody>
          <a:bodyPr wrap="square" rtlCol="0">
            <a:spAutoFit/>
          </a:bodyPr>
          <a:lstStyle/>
          <a:p>
            <a:pPr algn="ctr"/>
            <a:r>
              <a:rPr lang="sr-Latn-RS" sz="1600" b="1" dirty="0">
                <a:latin typeface="Arial" pitchFamily="34" charset="0"/>
                <a:cs typeface="Arial" pitchFamily="34" charset="0"/>
              </a:rPr>
              <a:t>f</a:t>
            </a:r>
            <a:r>
              <a:rPr lang="sr-Latn-RS" sz="1600" b="1" dirty="0" smtClean="0">
                <a:latin typeface="Arial" pitchFamily="34" charset="0"/>
                <a:cs typeface="Arial" pitchFamily="34" charset="0"/>
              </a:rPr>
              <a:t>avorable transport and geographical position</a:t>
            </a:r>
          </a:p>
        </p:txBody>
      </p:sp>
      <p:pic>
        <p:nvPicPr>
          <p:cNvPr id="3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1849" y="2838749"/>
            <a:ext cx="1628015" cy="1495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TextBox 36"/>
          <p:cNvSpPr txBox="1"/>
          <p:nvPr/>
        </p:nvSpPr>
        <p:spPr>
          <a:xfrm>
            <a:off x="1344940" y="3047930"/>
            <a:ext cx="1643955" cy="1077218"/>
          </a:xfrm>
          <a:prstGeom prst="rect">
            <a:avLst/>
          </a:prstGeom>
          <a:noFill/>
        </p:spPr>
        <p:txBody>
          <a:bodyPr wrap="square" rtlCol="0">
            <a:spAutoFit/>
          </a:bodyPr>
          <a:lstStyle/>
          <a:p>
            <a:pPr algn="ctr"/>
            <a:r>
              <a:rPr lang="sr-Latn-RS" sz="1600" b="1" dirty="0">
                <a:latin typeface="Arial" pitchFamily="34" charset="0"/>
                <a:cs typeface="Arial" pitchFamily="34" charset="0"/>
              </a:rPr>
              <a:t>g</a:t>
            </a:r>
            <a:r>
              <a:rPr lang="sr-Latn-RS" sz="1600" b="1" dirty="0" smtClean="0">
                <a:latin typeface="Arial" pitchFamily="34" charset="0"/>
                <a:cs typeface="Arial" pitchFamily="34" charset="0"/>
              </a:rPr>
              <a:t>reat natural and socio-economic potential</a:t>
            </a:r>
          </a:p>
        </p:txBody>
      </p:sp>
    </p:spTree>
    <p:extLst>
      <p:ext uri="{BB962C8B-B14F-4D97-AF65-F5344CB8AC3E}">
        <p14:creationId xmlns:p14="http://schemas.microsoft.com/office/powerpoint/2010/main" val="129470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p:cTn id="16" dur="1250" fill="hold"/>
                                        <p:tgtEl>
                                          <p:spTgt spid="1032"/>
                                        </p:tgtEl>
                                        <p:attrNameLst>
                                          <p:attrName>ppt_w</p:attrName>
                                        </p:attrNameLst>
                                      </p:cBhvr>
                                      <p:tavLst>
                                        <p:tav tm="0">
                                          <p:val>
                                            <p:fltVal val="0"/>
                                          </p:val>
                                        </p:tav>
                                        <p:tav tm="100000">
                                          <p:val>
                                            <p:strVal val="#ppt_w"/>
                                          </p:val>
                                        </p:tav>
                                      </p:tavLst>
                                    </p:anim>
                                    <p:anim calcmode="lin" valueType="num">
                                      <p:cBhvr>
                                        <p:cTn id="17" dur="1250" fill="hold"/>
                                        <p:tgtEl>
                                          <p:spTgt spid="1032"/>
                                        </p:tgtEl>
                                        <p:attrNameLst>
                                          <p:attrName>ppt_h</p:attrName>
                                        </p:attrNameLst>
                                      </p:cBhvr>
                                      <p:tavLst>
                                        <p:tav tm="0">
                                          <p:val>
                                            <p:fltVal val="0"/>
                                          </p:val>
                                        </p:tav>
                                        <p:tav tm="100000">
                                          <p:val>
                                            <p:strVal val="#ppt_h"/>
                                          </p:val>
                                        </p:tav>
                                      </p:tavLst>
                                    </p:anim>
                                    <p:anim calcmode="lin" valueType="num">
                                      <p:cBhvr>
                                        <p:cTn id="18" dur="1250" fill="hold"/>
                                        <p:tgtEl>
                                          <p:spTgt spid="1032"/>
                                        </p:tgtEl>
                                        <p:attrNameLst>
                                          <p:attrName>style.rotation</p:attrName>
                                        </p:attrNameLst>
                                      </p:cBhvr>
                                      <p:tavLst>
                                        <p:tav tm="0">
                                          <p:val>
                                            <p:fltVal val="90"/>
                                          </p:val>
                                        </p:tav>
                                        <p:tav tm="100000">
                                          <p:val>
                                            <p:fltVal val="0"/>
                                          </p:val>
                                        </p:tav>
                                      </p:tavLst>
                                    </p:anim>
                                    <p:animEffect transition="in" filter="fade">
                                      <p:cBhvr>
                                        <p:cTn id="19" dur="1250"/>
                                        <p:tgtEl>
                                          <p:spTgt spid="103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1000" fill="hold"/>
                                        <p:tgtEl>
                                          <p:spTgt spid="24"/>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034"/>
                                        </p:tgtEl>
                                        <p:attrNameLst>
                                          <p:attrName>style.visibility</p:attrName>
                                        </p:attrNameLst>
                                      </p:cBhvr>
                                      <p:to>
                                        <p:strVal val="visible"/>
                                      </p:to>
                                    </p:set>
                                    <p:animEffect transition="in" filter="fade">
                                      <p:cBhvr>
                                        <p:cTn id="41" dur="1000"/>
                                        <p:tgtEl>
                                          <p:spTgt spid="1034"/>
                                        </p:tgtEl>
                                      </p:cBhvr>
                                    </p:animEffect>
                                    <p:anim calcmode="lin" valueType="num">
                                      <p:cBhvr>
                                        <p:cTn id="42" dur="1000" fill="hold"/>
                                        <p:tgtEl>
                                          <p:spTgt spid="1034"/>
                                        </p:tgtEl>
                                        <p:attrNameLst>
                                          <p:attrName>ppt_x</p:attrName>
                                        </p:attrNameLst>
                                      </p:cBhvr>
                                      <p:tavLst>
                                        <p:tav tm="0">
                                          <p:val>
                                            <p:strVal val="#ppt_x"/>
                                          </p:val>
                                        </p:tav>
                                        <p:tav tm="100000">
                                          <p:val>
                                            <p:strVal val="#ppt_x"/>
                                          </p:val>
                                        </p:tav>
                                      </p:tavLst>
                                    </p:anim>
                                    <p:anim calcmode="lin" valueType="num">
                                      <p:cBhvr>
                                        <p:cTn id="43" dur="1000" fill="hold"/>
                                        <p:tgtEl>
                                          <p:spTgt spid="103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1000"/>
                                        <p:tgtEl>
                                          <p:spTgt spid="37"/>
                                        </p:tgtEl>
                                      </p:cBhvr>
                                    </p:animEffect>
                                    <p:anim calcmode="lin" valueType="num">
                                      <p:cBhvr>
                                        <p:cTn id="47" dur="1000" fill="hold"/>
                                        <p:tgtEl>
                                          <p:spTgt spid="37"/>
                                        </p:tgtEl>
                                        <p:attrNameLst>
                                          <p:attrName>ppt_x</p:attrName>
                                        </p:attrNameLst>
                                      </p:cBhvr>
                                      <p:tavLst>
                                        <p:tav tm="0">
                                          <p:val>
                                            <p:strVal val="#ppt_x"/>
                                          </p:val>
                                        </p:tav>
                                        <p:tav tm="100000">
                                          <p:val>
                                            <p:strVal val="#ppt_x"/>
                                          </p:val>
                                        </p:tav>
                                      </p:tavLst>
                                    </p:anim>
                                    <p:anim calcmode="lin" valueType="num">
                                      <p:cBhvr>
                                        <p:cTn id="48" dur="1000" fill="hold"/>
                                        <p:tgtEl>
                                          <p:spTgt spid="37"/>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1000"/>
                                        <p:tgtEl>
                                          <p:spTgt spid="36"/>
                                        </p:tgtEl>
                                      </p:cBhvr>
                                    </p:animEffect>
                                    <p:anim calcmode="lin" valueType="num">
                                      <p:cBhvr>
                                        <p:cTn id="52" dur="1000" fill="hold"/>
                                        <p:tgtEl>
                                          <p:spTgt spid="36"/>
                                        </p:tgtEl>
                                        <p:attrNameLst>
                                          <p:attrName>ppt_x</p:attrName>
                                        </p:attrNameLst>
                                      </p:cBhvr>
                                      <p:tavLst>
                                        <p:tav tm="0">
                                          <p:val>
                                            <p:strVal val="#ppt_x"/>
                                          </p:val>
                                        </p:tav>
                                        <p:tav tm="100000">
                                          <p:val>
                                            <p:strVal val="#ppt_x"/>
                                          </p:val>
                                        </p:tav>
                                      </p:tavLst>
                                    </p:anim>
                                    <p:anim calcmode="lin" valueType="num">
                                      <p:cBhvr>
                                        <p:cTn id="5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1033"/>
                                        </p:tgtEl>
                                        <p:attrNameLst>
                                          <p:attrName>style.visibility</p:attrName>
                                        </p:attrNameLst>
                                      </p:cBhvr>
                                      <p:to>
                                        <p:strVal val="visible"/>
                                      </p:to>
                                    </p:set>
                                    <p:animEffect transition="in" filter="fade">
                                      <p:cBhvr>
                                        <p:cTn id="63" dur="1000"/>
                                        <p:tgtEl>
                                          <p:spTgt spid="1033"/>
                                        </p:tgtEl>
                                      </p:cBhvr>
                                    </p:animEffect>
                                    <p:anim calcmode="lin" valueType="num">
                                      <p:cBhvr>
                                        <p:cTn id="64" dur="1000" fill="hold"/>
                                        <p:tgtEl>
                                          <p:spTgt spid="1033"/>
                                        </p:tgtEl>
                                        <p:attrNameLst>
                                          <p:attrName>ppt_x</p:attrName>
                                        </p:attrNameLst>
                                      </p:cBhvr>
                                      <p:tavLst>
                                        <p:tav tm="0">
                                          <p:val>
                                            <p:strVal val="#ppt_x"/>
                                          </p:val>
                                        </p:tav>
                                        <p:tav tm="100000">
                                          <p:val>
                                            <p:strVal val="#ppt_x"/>
                                          </p:val>
                                        </p:tav>
                                      </p:tavLst>
                                    </p:anim>
                                    <p:anim calcmode="lin" valueType="num">
                                      <p:cBhvr>
                                        <p:cTn id="65" dur="1000" fill="hold"/>
                                        <p:tgtEl>
                                          <p:spTgt spid="103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000"/>
                                        <p:tgtEl>
                                          <p:spTgt spid="26"/>
                                        </p:tgtEl>
                                      </p:cBhvr>
                                    </p:animEffect>
                                    <p:anim calcmode="lin" valueType="num">
                                      <p:cBhvr>
                                        <p:cTn id="76" dur="1000" fill="hold"/>
                                        <p:tgtEl>
                                          <p:spTgt spid="26"/>
                                        </p:tgtEl>
                                        <p:attrNameLst>
                                          <p:attrName>ppt_x</p:attrName>
                                        </p:attrNameLst>
                                      </p:cBhvr>
                                      <p:tavLst>
                                        <p:tav tm="0">
                                          <p:val>
                                            <p:strVal val="#ppt_x"/>
                                          </p:val>
                                        </p:tav>
                                        <p:tav tm="100000">
                                          <p:val>
                                            <p:strVal val="#ppt_x"/>
                                          </p:val>
                                        </p:tav>
                                      </p:tavLst>
                                    </p:anim>
                                    <p:anim calcmode="lin" valueType="num">
                                      <p:cBhvr>
                                        <p:cTn id="7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1000"/>
                                        <p:tgtEl>
                                          <p:spTgt spid="27"/>
                                        </p:tgtEl>
                                      </p:cBhvr>
                                    </p:animEffect>
                                    <p:anim calcmode="lin" valueType="num">
                                      <p:cBhvr>
                                        <p:cTn id="88" dur="1000" fill="hold"/>
                                        <p:tgtEl>
                                          <p:spTgt spid="27"/>
                                        </p:tgtEl>
                                        <p:attrNameLst>
                                          <p:attrName>ppt_x</p:attrName>
                                        </p:attrNameLst>
                                      </p:cBhvr>
                                      <p:tavLst>
                                        <p:tav tm="0">
                                          <p:val>
                                            <p:strVal val="#ppt_x"/>
                                          </p:val>
                                        </p:tav>
                                        <p:tav tm="100000">
                                          <p:val>
                                            <p:strVal val="#ppt_x"/>
                                          </p:val>
                                        </p:tav>
                                      </p:tavLst>
                                    </p:anim>
                                    <p:anim calcmode="lin" valueType="num">
                                      <p:cBhvr>
                                        <p:cTn id="8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6" grpId="0" animBg="1"/>
      <p:bldP spid="27" grpId="0" animBg="1"/>
      <p:bldP spid="18" grpId="0"/>
      <p:bldP spid="19" grpId="0"/>
      <p:bldP spid="21" grpId="0"/>
      <p:bldP spid="22" grpId="0"/>
      <p:bldP spid="24" grpId="0"/>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C:\Users\IVANA\Desktop\Lcd5ndBri.jp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7425"/>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766484" y="1949993"/>
            <a:ext cx="1379286" cy="183904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ontent Placeholder 3"/>
          <p:cNvGraphicFramePr>
            <a:graphicFrameLocks noGrp="1"/>
          </p:cNvGraphicFramePr>
          <p:nvPr>
            <p:ph idx="1"/>
            <p:extLst>
              <p:ext uri="{D42A27DB-BD31-4B8C-83A1-F6EECF244321}">
                <p14:modId xmlns:p14="http://schemas.microsoft.com/office/powerpoint/2010/main" val="1170462003"/>
              </p:ext>
            </p:extLst>
          </p:nvPr>
        </p:nvGraphicFramePr>
        <p:xfrm>
          <a:off x="457200" y="1423557"/>
          <a:ext cx="6995120" cy="29089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467544" y="1524179"/>
            <a:ext cx="8064896" cy="369332"/>
          </a:xfrm>
          <a:prstGeom prst="rect">
            <a:avLst/>
          </a:prstGeom>
          <a:noFill/>
        </p:spPr>
        <p:txBody>
          <a:bodyPr wrap="square" rtlCol="0">
            <a:spAutoFit/>
          </a:bodyPr>
          <a:lstStyle/>
          <a:p>
            <a:pPr algn="ctr"/>
            <a:r>
              <a:rPr lang="sr-Latn-BA" dirty="0" smtClean="0">
                <a:latin typeface="Arial" pitchFamily="34" charset="0"/>
                <a:cs typeface="Arial" pitchFamily="34" charset="0"/>
              </a:rPr>
              <a:t>Performs the services of water supply, collecting and draining of waste water</a:t>
            </a:r>
          </a:p>
        </p:txBody>
      </p:sp>
      <p:sp>
        <p:nvSpPr>
          <p:cNvPr id="5" name="TextBox 4"/>
          <p:cNvSpPr txBox="1"/>
          <p:nvPr/>
        </p:nvSpPr>
        <p:spPr>
          <a:xfrm>
            <a:off x="3601608" y="3209089"/>
            <a:ext cx="1008112" cy="938719"/>
          </a:xfrm>
          <a:prstGeom prst="rect">
            <a:avLst/>
          </a:prstGeom>
          <a:noFill/>
        </p:spPr>
        <p:txBody>
          <a:bodyPr wrap="square" rtlCol="0">
            <a:spAutoFit/>
          </a:bodyPr>
          <a:lstStyle/>
          <a:p>
            <a:pPr algn="ctr"/>
            <a:r>
              <a:rPr lang="sr-Latn-RS" sz="1100" b="1" dirty="0" smtClean="0"/>
              <a:t>1968</a:t>
            </a:r>
          </a:p>
          <a:p>
            <a:pPr algn="ctr"/>
            <a:r>
              <a:rPr lang="sr-Latn-RS" sz="1100" dirty="0" smtClean="0"/>
              <a:t>Began the construction of sewerage network</a:t>
            </a:r>
            <a:endParaRPr lang="en-US" sz="1100" dirty="0"/>
          </a:p>
        </p:txBody>
      </p:sp>
      <p:sp>
        <p:nvSpPr>
          <p:cNvPr id="8" name="TextBox 7"/>
          <p:cNvSpPr txBox="1"/>
          <p:nvPr/>
        </p:nvSpPr>
        <p:spPr>
          <a:xfrm>
            <a:off x="4810872" y="3200673"/>
            <a:ext cx="770821" cy="769441"/>
          </a:xfrm>
          <a:prstGeom prst="rect">
            <a:avLst/>
          </a:prstGeom>
          <a:noFill/>
        </p:spPr>
        <p:txBody>
          <a:bodyPr wrap="square" rtlCol="0">
            <a:spAutoFit/>
          </a:bodyPr>
          <a:lstStyle/>
          <a:p>
            <a:pPr algn="ctr"/>
            <a:r>
              <a:rPr lang="sr-Latn-RS" sz="1100" b="1" dirty="0" smtClean="0"/>
              <a:t>1973</a:t>
            </a:r>
          </a:p>
          <a:p>
            <a:pPr algn="ctr"/>
            <a:r>
              <a:rPr lang="sr-Latn-RS" sz="1100" dirty="0" smtClean="0"/>
              <a:t>Vodovod was founded</a:t>
            </a:r>
            <a:endParaRPr lang="en-US" sz="1100" dirty="0"/>
          </a:p>
        </p:txBody>
      </p:sp>
      <p:graphicFrame>
        <p:nvGraphicFramePr>
          <p:cNvPr id="10" name="Chart 9"/>
          <p:cNvGraphicFramePr/>
          <p:nvPr>
            <p:extLst>
              <p:ext uri="{D42A27DB-BD31-4B8C-83A1-F6EECF244321}">
                <p14:modId xmlns:p14="http://schemas.microsoft.com/office/powerpoint/2010/main" val="3465547137"/>
              </p:ext>
            </p:extLst>
          </p:nvPr>
        </p:nvGraphicFramePr>
        <p:xfrm>
          <a:off x="678874" y="4962128"/>
          <a:ext cx="1232882" cy="8382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1" name="Chart 10"/>
          <p:cNvGraphicFramePr/>
          <p:nvPr>
            <p:extLst>
              <p:ext uri="{D42A27DB-BD31-4B8C-83A1-F6EECF244321}">
                <p14:modId xmlns:p14="http://schemas.microsoft.com/office/powerpoint/2010/main" val="4215811843"/>
              </p:ext>
            </p:extLst>
          </p:nvPr>
        </p:nvGraphicFramePr>
        <p:xfrm>
          <a:off x="1809460" y="4990048"/>
          <a:ext cx="1937374" cy="762000"/>
        </p:xfrm>
        <a:graphic>
          <a:graphicData uri="http://schemas.openxmlformats.org/drawingml/2006/chart">
            <c:chart xmlns:c="http://schemas.openxmlformats.org/drawingml/2006/chart" xmlns:r="http://schemas.openxmlformats.org/officeDocument/2006/relationships" r:id="rId10"/>
          </a:graphicData>
        </a:graphic>
      </p:graphicFrame>
      <p:sp>
        <p:nvSpPr>
          <p:cNvPr id="12" name="TextBox 11"/>
          <p:cNvSpPr txBox="1"/>
          <p:nvPr/>
        </p:nvSpPr>
        <p:spPr>
          <a:xfrm>
            <a:off x="2182556" y="5584944"/>
            <a:ext cx="1426700" cy="307777"/>
          </a:xfrm>
          <a:prstGeom prst="rect">
            <a:avLst/>
          </a:prstGeom>
          <a:noFill/>
        </p:spPr>
        <p:txBody>
          <a:bodyPr wrap="square" rtlCol="0">
            <a:spAutoFit/>
          </a:bodyPr>
          <a:lstStyle/>
          <a:p>
            <a:r>
              <a:rPr lang="sr-Latn-BA" sz="1400" b="1" dirty="0">
                <a:latin typeface="Bradley Hand ITC" pitchFamily="66" charset="0"/>
              </a:rPr>
              <a:t> </a:t>
            </a:r>
            <a:r>
              <a:rPr lang="sr-Latn-BA" sz="1400" b="1" dirty="0" smtClean="0">
                <a:latin typeface="Bradley Hand ITC" pitchFamily="66" charset="0"/>
              </a:rPr>
              <a:t>    sewerage</a:t>
            </a:r>
            <a:endParaRPr lang="en-US" sz="1400" b="1" dirty="0">
              <a:latin typeface="Bradley Hand ITC" pitchFamily="66" charset="0"/>
            </a:endParaRPr>
          </a:p>
        </p:txBody>
      </p:sp>
      <p:sp>
        <p:nvSpPr>
          <p:cNvPr id="13" name="TextBox 12"/>
          <p:cNvSpPr txBox="1"/>
          <p:nvPr/>
        </p:nvSpPr>
        <p:spPr>
          <a:xfrm>
            <a:off x="561256" y="5598160"/>
            <a:ext cx="1426700" cy="307777"/>
          </a:xfrm>
          <a:prstGeom prst="rect">
            <a:avLst/>
          </a:prstGeom>
          <a:noFill/>
        </p:spPr>
        <p:txBody>
          <a:bodyPr wrap="square" rtlCol="0">
            <a:spAutoFit/>
          </a:bodyPr>
          <a:lstStyle/>
          <a:p>
            <a:r>
              <a:rPr lang="sr-Latn-BA" sz="1400" b="1" dirty="0" smtClean="0">
                <a:latin typeface="Bradley Hand ITC" pitchFamily="66" charset="0"/>
              </a:rPr>
              <a:t>         water</a:t>
            </a:r>
            <a:endParaRPr lang="en-US" sz="1400" b="1" dirty="0">
              <a:latin typeface="Bradley Hand ITC" pitchFamily="66" charset="0"/>
            </a:endParaRPr>
          </a:p>
        </p:txBody>
      </p:sp>
      <p:sp>
        <p:nvSpPr>
          <p:cNvPr id="14" name="TextBox 13"/>
          <p:cNvSpPr txBox="1"/>
          <p:nvPr/>
        </p:nvSpPr>
        <p:spPr>
          <a:xfrm>
            <a:off x="1586306" y="4088685"/>
            <a:ext cx="1905000" cy="1077218"/>
          </a:xfrm>
          <a:prstGeom prst="rect">
            <a:avLst/>
          </a:prstGeom>
          <a:noFill/>
        </p:spPr>
        <p:txBody>
          <a:bodyPr wrap="square" rtlCol="0">
            <a:spAutoFit/>
          </a:bodyPr>
          <a:lstStyle/>
          <a:p>
            <a:r>
              <a:rPr lang="sr-Latn-BA" sz="1600" b="1" dirty="0" smtClean="0">
                <a:latin typeface="Bradley Hand ITC" pitchFamily="66" charset="0"/>
                <a:cs typeface="Arial" pitchFamily="34" charset="0"/>
              </a:rPr>
              <a:t>Municipal population connected to the system</a:t>
            </a:r>
            <a:endParaRPr lang="en-US" sz="1600" b="1" dirty="0">
              <a:latin typeface="Bradley Hand ITC" pitchFamily="66" charset="0"/>
              <a:cs typeface="Arial" pitchFamily="34" charset="0"/>
            </a:endParaRPr>
          </a:p>
        </p:txBody>
      </p:sp>
      <p:sp>
        <p:nvSpPr>
          <p:cNvPr id="15" name="TextBox 14"/>
          <p:cNvSpPr txBox="1"/>
          <p:nvPr/>
        </p:nvSpPr>
        <p:spPr>
          <a:xfrm>
            <a:off x="1597714" y="5247878"/>
            <a:ext cx="775260" cy="369332"/>
          </a:xfrm>
          <a:prstGeom prst="rect">
            <a:avLst/>
          </a:prstGeom>
          <a:noFill/>
        </p:spPr>
        <p:txBody>
          <a:bodyPr wrap="square" rtlCol="0">
            <a:spAutoFit/>
          </a:bodyPr>
          <a:lstStyle/>
          <a:p>
            <a:r>
              <a:rPr lang="sr-Latn-BA" b="1" dirty="0" smtClean="0">
                <a:latin typeface="Bradley Hand ITC" pitchFamily="66" charset="0"/>
              </a:rPr>
              <a:t>88%</a:t>
            </a:r>
          </a:p>
        </p:txBody>
      </p:sp>
      <p:sp>
        <p:nvSpPr>
          <p:cNvPr id="16" name="TextBox 15"/>
          <p:cNvSpPr txBox="1"/>
          <p:nvPr/>
        </p:nvSpPr>
        <p:spPr>
          <a:xfrm>
            <a:off x="2815792" y="4981237"/>
            <a:ext cx="775260" cy="369332"/>
          </a:xfrm>
          <a:prstGeom prst="rect">
            <a:avLst/>
          </a:prstGeom>
          <a:noFill/>
        </p:spPr>
        <p:txBody>
          <a:bodyPr wrap="square" rtlCol="0">
            <a:spAutoFit/>
          </a:bodyPr>
          <a:lstStyle/>
          <a:p>
            <a:r>
              <a:rPr lang="sr-Latn-BA" b="1" dirty="0" smtClean="0">
                <a:latin typeface="Bradley Hand ITC" pitchFamily="66" charset="0"/>
              </a:rPr>
              <a:t>30%</a:t>
            </a:r>
          </a:p>
        </p:txBody>
      </p:sp>
      <p:sp>
        <p:nvSpPr>
          <p:cNvPr id="9" name="TextBox 8"/>
          <p:cNvSpPr txBox="1"/>
          <p:nvPr/>
        </p:nvSpPr>
        <p:spPr>
          <a:xfrm>
            <a:off x="731730" y="5892721"/>
            <a:ext cx="1085752" cy="523220"/>
          </a:xfrm>
          <a:prstGeom prst="rect">
            <a:avLst/>
          </a:prstGeom>
          <a:noFill/>
        </p:spPr>
        <p:txBody>
          <a:bodyPr wrap="square" rtlCol="0">
            <a:spAutoFit/>
          </a:bodyPr>
          <a:lstStyle/>
          <a:p>
            <a:pPr algn="ctr"/>
            <a:r>
              <a:rPr lang="sr-Latn-RS" sz="1400" b="1" dirty="0" smtClean="0">
                <a:latin typeface="Arial" pitchFamily="34" charset="0"/>
                <a:cs typeface="Arial" pitchFamily="34" charset="0"/>
              </a:rPr>
              <a:t>45 993 residents</a:t>
            </a:r>
            <a:endParaRPr lang="en-US" sz="1400" b="1" dirty="0">
              <a:latin typeface="Arial" pitchFamily="34" charset="0"/>
              <a:cs typeface="Arial" pitchFamily="34" charset="0"/>
            </a:endParaRPr>
          </a:p>
        </p:txBody>
      </p:sp>
      <p:sp>
        <p:nvSpPr>
          <p:cNvPr id="18" name="TextBox 17"/>
          <p:cNvSpPr txBox="1"/>
          <p:nvPr/>
        </p:nvSpPr>
        <p:spPr>
          <a:xfrm>
            <a:off x="2272916" y="5905937"/>
            <a:ext cx="1085752" cy="523220"/>
          </a:xfrm>
          <a:prstGeom prst="rect">
            <a:avLst/>
          </a:prstGeom>
          <a:noFill/>
        </p:spPr>
        <p:txBody>
          <a:bodyPr wrap="square" rtlCol="0">
            <a:spAutoFit/>
          </a:bodyPr>
          <a:lstStyle/>
          <a:p>
            <a:pPr algn="ctr"/>
            <a:r>
              <a:rPr lang="sr-Latn-RS" sz="1400" b="1" dirty="0" smtClean="0">
                <a:latin typeface="Arial" pitchFamily="34" charset="0"/>
                <a:cs typeface="Arial" pitchFamily="34" charset="0"/>
              </a:rPr>
              <a:t>17 916</a:t>
            </a:r>
            <a:r>
              <a:rPr lang="sr-Latn-RS" sz="1400" b="1" dirty="0" smtClean="0">
                <a:latin typeface="Arial" pitchFamily="34" charset="0"/>
                <a:cs typeface="Arial" pitchFamily="34" charset="0"/>
              </a:rPr>
              <a:t> </a:t>
            </a:r>
            <a:r>
              <a:rPr lang="sr-Latn-RS" sz="1400" b="1" dirty="0" smtClean="0">
                <a:latin typeface="Arial" pitchFamily="34" charset="0"/>
                <a:cs typeface="Arial" pitchFamily="34" charset="0"/>
              </a:rPr>
              <a:t>residents</a:t>
            </a:r>
            <a:endParaRPr lang="en-US" sz="1400" b="1" dirty="0">
              <a:latin typeface="Arial" pitchFamily="34" charset="0"/>
              <a:cs typeface="Arial" pitchFamily="34" charset="0"/>
            </a:endParaRPr>
          </a:p>
        </p:txBody>
      </p:sp>
      <p:pic>
        <p:nvPicPr>
          <p:cNvPr id="4099" name="Picture 3" descr="C:\Users\IVANA\Desktop\ivana prezentacija\bec\61jA2pInAeL._SY741_.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22376" y="4505528"/>
            <a:ext cx="973906" cy="169008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076056" y="4365104"/>
            <a:ext cx="1440160" cy="646331"/>
          </a:xfrm>
          <a:prstGeom prst="rect">
            <a:avLst/>
          </a:prstGeom>
          <a:noFill/>
        </p:spPr>
        <p:txBody>
          <a:bodyPr wrap="square" rtlCol="0">
            <a:spAutoFit/>
          </a:bodyPr>
          <a:lstStyle/>
          <a:p>
            <a:r>
              <a:rPr lang="sr-Latn-RS" b="1" dirty="0" smtClean="0">
                <a:latin typeface="Arial" pitchFamily="34" charset="0"/>
                <a:cs typeface="Arial" pitchFamily="34" charset="0"/>
              </a:rPr>
              <a:t>80 employees</a:t>
            </a:r>
            <a:endParaRPr lang="en-US" b="1" dirty="0">
              <a:latin typeface="Arial" pitchFamily="34" charset="0"/>
              <a:cs typeface="Arial" pitchFamily="34" charset="0"/>
            </a:endParaRPr>
          </a:p>
        </p:txBody>
      </p:sp>
      <p:pic>
        <p:nvPicPr>
          <p:cNvPr id="4100" name="Picture 4" descr="C:\Users\IVANA\Desktop\преузимање.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41379" y="4547215"/>
            <a:ext cx="1509911" cy="159264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6138426" y="6220879"/>
            <a:ext cx="3114094" cy="323165"/>
          </a:xfrm>
          <a:prstGeom prst="rect">
            <a:avLst/>
          </a:prstGeom>
          <a:noFill/>
        </p:spPr>
        <p:txBody>
          <a:bodyPr wrap="square" rtlCol="0">
            <a:spAutoFit/>
          </a:bodyPr>
          <a:lstStyle/>
          <a:p>
            <a:r>
              <a:rPr lang="sr-Latn-RS" sz="1500" b="1" dirty="0" smtClean="0">
                <a:latin typeface="Arial" pitchFamily="34" charset="0"/>
                <a:cs typeface="Arial" pitchFamily="34" charset="0"/>
              </a:rPr>
              <a:t>Majory owned by city Gradiška</a:t>
            </a:r>
            <a:endParaRPr lang="en-US" sz="1500" b="1" dirty="0">
              <a:latin typeface="Arial" pitchFamily="34" charset="0"/>
              <a:cs typeface="Arial" pitchFamily="34" charset="0"/>
            </a:endParaRPr>
          </a:p>
        </p:txBody>
      </p:sp>
      <p:sp>
        <p:nvSpPr>
          <p:cNvPr id="20" name="TextBox 19"/>
          <p:cNvSpPr txBox="1"/>
          <p:nvPr/>
        </p:nvSpPr>
        <p:spPr>
          <a:xfrm>
            <a:off x="7477268" y="2708920"/>
            <a:ext cx="1457908" cy="646331"/>
          </a:xfrm>
          <a:prstGeom prst="rect">
            <a:avLst/>
          </a:prstGeom>
          <a:noFill/>
        </p:spPr>
        <p:txBody>
          <a:bodyPr wrap="square" rtlCol="0">
            <a:spAutoFit/>
          </a:bodyPr>
          <a:lstStyle/>
          <a:p>
            <a:pPr algn="ctr"/>
            <a:r>
              <a:rPr lang="sr-Latn-RS" b="1" dirty="0" smtClean="0">
                <a:latin typeface="Arial" pitchFamily="34" charset="0"/>
                <a:cs typeface="Arial" pitchFamily="34" charset="0"/>
              </a:rPr>
              <a:t>4 000 000 m</a:t>
            </a:r>
            <a:r>
              <a:rPr lang="sr-Latn-RS" b="1" baseline="30000" dirty="0" smtClean="0">
                <a:latin typeface="Arial" pitchFamily="34" charset="0"/>
                <a:cs typeface="Arial" pitchFamily="34" charset="0"/>
              </a:rPr>
              <a:t>3</a:t>
            </a:r>
            <a:r>
              <a:rPr lang="sr-Latn-RS" b="1" dirty="0" smtClean="0">
                <a:latin typeface="Arial" pitchFamily="34" charset="0"/>
                <a:cs typeface="Arial" pitchFamily="34" charset="0"/>
              </a:rPr>
              <a:t> of water</a:t>
            </a:r>
            <a:endParaRPr lang="en-US" b="1" dirty="0">
              <a:latin typeface="Arial" pitchFamily="34" charset="0"/>
              <a:cs typeface="Arial" pitchFamily="34" charset="0"/>
            </a:endParaRPr>
          </a:p>
        </p:txBody>
      </p:sp>
      <p:sp>
        <p:nvSpPr>
          <p:cNvPr id="25" name="Title 1"/>
          <p:cNvSpPr>
            <a:spLocks noGrp="1"/>
          </p:cNvSpPr>
          <p:nvPr>
            <p:ph type="title"/>
          </p:nvPr>
        </p:nvSpPr>
        <p:spPr>
          <a:xfrm>
            <a:off x="417441" y="92427"/>
            <a:ext cx="8229600" cy="1143000"/>
          </a:xfrm>
        </p:spPr>
        <p:txBody>
          <a:bodyPr/>
          <a:lstStyle/>
          <a:p>
            <a:r>
              <a:rPr lang="sr-Latn-RS" dirty="0" smtClean="0">
                <a:latin typeface="Arial Rounded MT Bold" pitchFamily="34" charset="0"/>
              </a:rPr>
              <a:t>PU ’</a:t>
            </a:r>
            <a:r>
              <a:rPr lang="sr-Latn-RS" sz="3600" dirty="0" smtClean="0">
                <a:latin typeface="Arial Rounded MT Bold" pitchFamily="34" charset="0"/>
              </a:rPr>
              <a:t>’</a:t>
            </a:r>
            <a:r>
              <a:rPr lang="sr-Latn-RS" sz="4000" dirty="0" smtClean="0">
                <a:latin typeface="Arial Rounded MT Bold" pitchFamily="34" charset="0"/>
              </a:rPr>
              <a:t>Vodovod</a:t>
            </a:r>
            <a:r>
              <a:rPr lang="sr-Latn-RS" dirty="0" smtClean="0">
                <a:latin typeface="Arial Rounded MT Bold" pitchFamily="34" charset="0"/>
              </a:rPr>
              <a:t>’’ a.d. Gradiška</a:t>
            </a:r>
            <a:endParaRPr lang="en-US" dirty="0">
              <a:latin typeface="Arial Rounded MT Bold" pitchFamily="34" charset="0"/>
            </a:endParaRPr>
          </a:p>
        </p:txBody>
      </p:sp>
    </p:spTree>
    <p:extLst>
      <p:ext uri="{BB962C8B-B14F-4D97-AF65-F5344CB8AC3E}">
        <p14:creationId xmlns:p14="http://schemas.microsoft.com/office/powerpoint/2010/main" val="764596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441" y="116632"/>
            <a:ext cx="8229600" cy="1143000"/>
          </a:xfrm>
        </p:spPr>
        <p:txBody>
          <a:bodyPr/>
          <a:lstStyle/>
          <a:p>
            <a:r>
              <a:rPr lang="sr-Latn-RS" dirty="0" smtClean="0">
                <a:latin typeface="Arial Rounded MT Bold" pitchFamily="34" charset="0"/>
              </a:rPr>
              <a:t>PU ’</a:t>
            </a:r>
            <a:r>
              <a:rPr lang="sr-Latn-RS" sz="3600" dirty="0" smtClean="0">
                <a:latin typeface="Arial Rounded MT Bold" pitchFamily="34" charset="0"/>
              </a:rPr>
              <a:t>’</a:t>
            </a:r>
            <a:r>
              <a:rPr lang="sr-Latn-RS" sz="4000" dirty="0" smtClean="0">
                <a:latin typeface="Arial Rounded MT Bold" pitchFamily="34" charset="0"/>
              </a:rPr>
              <a:t>Vodovod</a:t>
            </a:r>
            <a:r>
              <a:rPr lang="sr-Latn-RS" dirty="0" smtClean="0">
                <a:latin typeface="Arial Rounded MT Bold" pitchFamily="34" charset="0"/>
              </a:rPr>
              <a:t>’’ a.d. Gradiška</a:t>
            </a:r>
            <a:endParaRPr lang="en-US" dirty="0">
              <a:latin typeface="Arial Rounded MT Bold" pitchFamily="34" charset="0"/>
            </a:endParaRPr>
          </a:p>
        </p:txBody>
      </p:sp>
      <p:pic>
        <p:nvPicPr>
          <p:cNvPr id="1027" name="Picture 3" descr="C:\Users\IVANA\Desktop\ivana prezentacija\bec\22688493_10155673572078190_3121019845300475039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28" y="2018724"/>
            <a:ext cx="6433488" cy="48184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5472608" y="2018724"/>
            <a:ext cx="3491880" cy="4818414"/>
          </a:xfrm>
          <a:prstGeom prst="roundRect">
            <a:avLst/>
          </a:prstGeom>
          <a:solidFill>
            <a:schemeClr val="accent1">
              <a:alpha val="79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609008" y="2264979"/>
            <a:ext cx="3707904" cy="353943"/>
          </a:xfrm>
          <a:prstGeom prst="rect">
            <a:avLst/>
          </a:prstGeom>
          <a:noFill/>
        </p:spPr>
        <p:txBody>
          <a:bodyPr wrap="square" rtlCol="0">
            <a:spAutoFit/>
          </a:bodyPr>
          <a:lstStyle/>
          <a:p>
            <a:r>
              <a:rPr lang="sr-Latn-RS" sz="1700" b="1" i="1" dirty="0" smtClean="0">
                <a:latin typeface="Arial" pitchFamily="34" charset="0"/>
                <a:cs typeface="Arial" pitchFamily="34" charset="0"/>
              </a:rPr>
              <a:t>Groundwater source Zeravica</a:t>
            </a:r>
            <a:endParaRPr lang="en-US" sz="1700" b="1" i="1" dirty="0">
              <a:latin typeface="Arial" pitchFamily="34" charset="0"/>
              <a:cs typeface="Arial" pitchFamily="34" charset="0"/>
            </a:endParaRPr>
          </a:p>
        </p:txBody>
      </p:sp>
      <p:sp>
        <p:nvSpPr>
          <p:cNvPr id="7" name="TextBox 6"/>
          <p:cNvSpPr txBox="1"/>
          <p:nvPr/>
        </p:nvSpPr>
        <p:spPr>
          <a:xfrm>
            <a:off x="5400600" y="2780928"/>
            <a:ext cx="3743400" cy="4308872"/>
          </a:xfrm>
          <a:prstGeom prst="rect">
            <a:avLst/>
          </a:prstGeom>
          <a:noFill/>
        </p:spPr>
        <p:txBody>
          <a:bodyPr wrap="square" rtlCol="0">
            <a:spAutoFit/>
          </a:bodyPr>
          <a:lstStyle/>
          <a:p>
            <a:pPr algn="just"/>
            <a:r>
              <a:rPr lang="sr-Latn-RS" sz="1600" dirty="0" smtClean="0"/>
              <a:t>    </a:t>
            </a:r>
            <a:r>
              <a:rPr lang="sr-Latn-RS" sz="1600" i="1" dirty="0" smtClean="0"/>
              <a:t>Located </a:t>
            </a:r>
            <a:r>
              <a:rPr lang="sr-Latn-RS" sz="1600" b="1" i="1" dirty="0" smtClean="0"/>
              <a:t>2,5 km</a:t>
            </a:r>
            <a:r>
              <a:rPr lang="sr-Latn-RS" sz="1600" i="1" dirty="0" smtClean="0"/>
              <a:t> from town centre and       </a:t>
            </a:r>
          </a:p>
          <a:p>
            <a:pPr algn="just"/>
            <a:r>
              <a:rPr lang="sr-Latn-RS" sz="1600" i="1" dirty="0" smtClean="0"/>
              <a:t>               river Sava, at 90 m.a.s.l.</a:t>
            </a:r>
          </a:p>
          <a:p>
            <a:pPr algn="just"/>
            <a:endParaRPr lang="sr-Latn-RS" sz="1600" i="1" dirty="0" smtClean="0"/>
          </a:p>
          <a:p>
            <a:pPr algn="just"/>
            <a:r>
              <a:rPr lang="sr-Latn-RS" sz="1600" b="1" i="1" dirty="0" smtClean="0"/>
              <a:t>                   4 operational wells </a:t>
            </a:r>
          </a:p>
          <a:p>
            <a:pPr algn="just"/>
            <a:r>
              <a:rPr lang="sr-Latn-RS" sz="1600" i="1" dirty="0" smtClean="0"/>
              <a:t>         total capacity </a:t>
            </a:r>
            <a:r>
              <a:rPr lang="sr-Latn-RS" sz="1600" b="1" i="1" dirty="0" smtClean="0"/>
              <a:t>315 l/s  </a:t>
            </a:r>
            <a:r>
              <a:rPr lang="sr-Latn-RS" sz="1600" i="1" dirty="0" smtClean="0"/>
              <a:t>(max </a:t>
            </a:r>
            <a:r>
              <a:rPr lang="sr-Latn-RS" sz="1600" b="1" i="1" dirty="0" smtClean="0"/>
              <a:t>600 l/s</a:t>
            </a:r>
            <a:r>
              <a:rPr lang="sr-Latn-RS" sz="1600" i="1" dirty="0" smtClean="0"/>
              <a:t>)</a:t>
            </a:r>
          </a:p>
          <a:p>
            <a:pPr algn="just"/>
            <a:r>
              <a:rPr lang="sr-Latn-RS" sz="1600" b="1" i="1" dirty="0" smtClean="0"/>
              <a:t>                       water tower</a:t>
            </a:r>
          </a:p>
          <a:p>
            <a:pPr algn="just"/>
            <a:r>
              <a:rPr lang="sr-Latn-RS" sz="1600" b="1" i="1" dirty="0"/>
              <a:t> </a:t>
            </a:r>
            <a:r>
              <a:rPr lang="sr-Latn-RS" sz="1600" b="1" i="1" dirty="0" smtClean="0"/>
              <a:t>                         V=470m</a:t>
            </a:r>
            <a:r>
              <a:rPr lang="sr-Latn-RS" sz="1600" b="1" i="1" baseline="30000" dirty="0" smtClean="0"/>
              <a:t>3</a:t>
            </a:r>
          </a:p>
          <a:p>
            <a:pPr algn="just"/>
            <a:r>
              <a:rPr lang="sr-Latn-RS" sz="1600" i="1" dirty="0" smtClean="0"/>
              <a:t>  </a:t>
            </a:r>
          </a:p>
          <a:p>
            <a:pPr algn="just"/>
            <a:r>
              <a:rPr lang="sr-Latn-RS" sz="1600" i="1" dirty="0" smtClean="0"/>
              <a:t> Maximal daily water requirement 160 l/s </a:t>
            </a:r>
          </a:p>
          <a:p>
            <a:pPr algn="just"/>
            <a:r>
              <a:rPr lang="sr-Latn-RS" sz="1600" i="1" dirty="0"/>
              <a:t> </a:t>
            </a:r>
            <a:r>
              <a:rPr lang="sr-Latn-RS" sz="1600" i="1" dirty="0" smtClean="0"/>
              <a:t>                                                 (hour -250 l/s)</a:t>
            </a:r>
          </a:p>
          <a:p>
            <a:pPr algn="just"/>
            <a:endParaRPr lang="sr-Latn-RS" sz="1600" i="1" dirty="0"/>
          </a:p>
          <a:p>
            <a:pPr algn="ctr"/>
            <a:r>
              <a:rPr lang="sr-Latn-RS" sz="1600" i="1" dirty="0" smtClean="0"/>
              <a:t>From here</a:t>
            </a:r>
            <a:r>
              <a:rPr lang="sr-Latn-RS" sz="1600" i="1" dirty="0" smtClean="0">
                <a:latin typeface="Arial"/>
                <a:cs typeface="Arial"/>
              </a:rPr>
              <a:t>►</a:t>
            </a:r>
            <a:r>
              <a:rPr lang="sr-Latn-RS" sz="1600" b="1" i="1" dirty="0" smtClean="0"/>
              <a:t>Gravitational distribution </a:t>
            </a:r>
            <a:r>
              <a:rPr lang="sr-Latn-RS" sz="1600" i="1" dirty="0" smtClean="0"/>
              <a:t>of water for users in the first height zone, </a:t>
            </a:r>
          </a:p>
          <a:p>
            <a:pPr algn="ctr"/>
            <a:r>
              <a:rPr lang="sr-Latn-RS" sz="1600" i="1" dirty="0" smtClean="0"/>
              <a:t>and further one with the pumps and reservoirs  for users in the second, third and fourth height zone</a:t>
            </a:r>
          </a:p>
          <a:p>
            <a:pPr marL="285750" indent="-285750">
              <a:buFontTx/>
              <a:buChar char="-"/>
            </a:pPr>
            <a:endParaRPr lang="en-US" dirty="0"/>
          </a:p>
        </p:txBody>
      </p:sp>
      <p:sp>
        <p:nvSpPr>
          <p:cNvPr id="9" name="TextBox 8"/>
          <p:cNvSpPr txBox="1"/>
          <p:nvPr/>
        </p:nvSpPr>
        <p:spPr>
          <a:xfrm>
            <a:off x="2664296" y="1052736"/>
            <a:ext cx="5472608" cy="369332"/>
          </a:xfrm>
          <a:prstGeom prst="rect">
            <a:avLst/>
          </a:prstGeom>
          <a:noFill/>
        </p:spPr>
        <p:txBody>
          <a:bodyPr wrap="square" rtlCol="0">
            <a:spAutoFit/>
          </a:bodyPr>
          <a:lstStyle/>
          <a:p>
            <a:r>
              <a:rPr lang="sr-Latn-RS" b="1" dirty="0" smtClean="0">
                <a:latin typeface="Arial" pitchFamily="34" charset="0"/>
                <a:cs typeface="Arial" pitchFamily="34" charset="0"/>
              </a:rPr>
              <a:t>- Water and sewerage network - </a:t>
            </a:r>
            <a:endParaRPr lang="en-US" b="1" dirty="0">
              <a:latin typeface="Arial" pitchFamily="34" charset="0"/>
              <a:cs typeface="Arial" pitchFamily="34" charset="0"/>
            </a:endParaRPr>
          </a:p>
        </p:txBody>
      </p:sp>
      <p:sp>
        <p:nvSpPr>
          <p:cNvPr id="10" name="TextBox 9"/>
          <p:cNvSpPr txBox="1"/>
          <p:nvPr/>
        </p:nvSpPr>
        <p:spPr>
          <a:xfrm>
            <a:off x="7229580" y="1149952"/>
            <a:ext cx="1008112" cy="523220"/>
          </a:xfrm>
          <a:prstGeom prst="rect">
            <a:avLst/>
          </a:prstGeom>
          <a:noFill/>
        </p:spPr>
        <p:txBody>
          <a:bodyPr wrap="square" rtlCol="0">
            <a:spAutoFit/>
          </a:bodyPr>
          <a:lstStyle/>
          <a:p>
            <a:pPr algn="ctr"/>
            <a:r>
              <a:rPr lang="sr-Latn-RS" sz="1400" b="1" dirty="0" smtClean="0">
                <a:latin typeface="Arial" pitchFamily="34" charset="0"/>
                <a:cs typeface="Arial" pitchFamily="34" charset="0"/>
              </a:rPr>
              <a:t>4 heght zones</a:t>
            </a:r>
            <a:endParaRPr lang="en-US" sz="1400" b="1" dirty="0">
              <a:latin typeface="Arial" pitchFamily="34" charset="0"/>
              <a:cs typeface="Arial" pitchFamily="34" charset="0"/>
            </a:endParaRPr>
          </a:p>
        </p:txBody>
      </p:sp>
      <p:graphicFrame>
        <p:nvGraphicFramePr>
          <p:cNvPr id="11" name="Chart 10"/>
          <p:cNvGraphicFramePr>
            <a:graphicFrameLocks/>
          </p:cNvGraphicFramePr>
          <p:nvPr>
            <p:extLst>
              <p:ext uri="{D42A27DB-BD31-4B8C-83A1-F6EECF244321}">
                <p14:modId xmlns:p14="http://schemas.microsoft.com/office/powerpoint/2010/main" val="2405945653"/>
              </p:ext>
            </p:extLst>
          </p:nvPr>
        </p:nvGraphicFramePr>
        <p:xfrm>
          <a:off x="5940153" y="1484785"/>
          <a:ext cx="2664296" cy="1296144"/>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6665676" y="1522232"/>
            <a:ext cx="504056" cy="307777"/>
          </a:xfrm>
          <a:prstGeom prst="rect">
            <a:avLst/>
          </a:prstGeom>
          <a:noFill/>
        </p:spPr>
        <p:txBody>
          <a:bodyPr wrap="square" rtlCol="0">
            <a:spAutoFit/>
          </a:bodyPr>
          <a:lstStyle/>
          <a:p>
            <a:r>
              <a:rPr lang="sr-Latn-RS" sz="1400" dirty="0" smtClean="0"/>
              <a:t>I</a:t>
            </a:r>
          </a:p>
        </p:txBody>
      </p:sp>
      <p:sp>
        <p:nvSpPr>
          <p:cNvPr id="13" name="TextBox 12"/>
          <p:cNvSpPr txBox="1"/>
          <p:nvPr/>
        </p:nvSpPr>
        <p:spPr>
          <a:xfrm>
            <a:off x="7632848" y="1659451"/>
            <a:ext cx="504056" cy="307777"/>
          </a:xfrm>
          <a:prstGeom prst="rect">
            <a:avLst/>
          </a:prstGeom>
          <a:noFill/>
        </p:spPr>
        <p:txBody>
          <a:bodyPr wrap="square" rtlCol="0">
            <a:spAutoFit/>
          </a:bodyPr>
          <a:lstStyle/>
          <a:p>
            <a:r>
              <a:rPr lang="sr-Latn-RS" sz="1400" dirty="0" smtClean="0"/>
              <a:t>II</a:t>
            </a:r>
          </a:p>
        </p:txBody>
      </p:sp>
      <p:sp>
        <p:nvSpPr>
          <p:cNvPr id="14" name="TextBox 13"/>
          <p:cNvSpPr txBox="1"/>
          <p:nvPr/>
        </p:nvSpPr>
        <p:spPr>
          <a:xfrm>
            <a:off x="7481608" y="2080539"/>
            <a:ext cx="504056" cy="307777"/>
          </a:xfrm>
          <a:prstGeom prst="rect">
            <a:avLst/>
          </a:prstGeom>
          <a:noFill/>
        </p:spPr>
        <p:txBody>
          <a:bodyPr wrap="square" rtlCol="0">
            <a:spAutoFit/>
          </a:bodyPr>
          <a:lstStyle/>
          <a:p>
            <a:r>
              <a:rPr lang="sr-Latn-RS" sz="1400" dirty="0" smtClean="0"/>
              <a:t>III</a:t>
            </a:r>
          </a:p>
        </p:txBody>
      </p:sp>
      <p:sp>
        <p:nvSpPr>
          <p:cNvPr id="15" name="TextBox 14"/>
          <p:cNvSpPr txBox="1"/>
          <p:nvPr/>
        </p:nvSpPr>
        <p:spPr>
          <a:xfrm>
            <a:off x="7141948" y="2119095"/>
            <a:ext cx="504056" cy="307777"/>
          </a:xfrm>
          <a:prstGeom prst="rect">
            <a:avLst/>
          </a:prstGeom>
          <a:noFill/>
        </p:spPr>
        <p:txBody>
          <a:bodyPr wrap="square" rtlCol="0">
            <a:spAutoFit/>
          </a:bodyPr>
          <a:lstStyle/>
          <a:p>
            <a:r>
              <a:rPr lang="sr-Latn-RS" sz="1400" dirty="0" smtClean="0"/>
              <a:t>IV</a:t>
            </a:r>
          </a:p>
        </p:txBody>
      </p:sp>
      <p:graphicFrame>
        <p:nvGraphicFramePr>
          <p:cNvPr id="16" name="Chart 15"/>
          <p:cNvGraphicFramePr>
            <a:graphicFrameLocks/>
          </p:cNvGraphicFramePr>
          <p:nvPr>
            <p:extLst>
              <p:ext uri="{D42A27DB-BD31-4B8C-83A1-F6EECF244321}">
                <p14:modId xmlns:p14="http://schemas.microsoft.com/office/powerpoint/2010/main" val="1493077298"/>
              </p:ext>
            </p:extLst>
          </p:nvPr>
        </p:nvGraphicFramePr>
        <p:xfrm>
          <a:off x="6228184" y="2996953"/>
          <a:ext cx="2758506" cy="1842271"/>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7073955" y="4650496"/>
            <a:ext cx="2304256" cy="954107"/>
          </a:xfrm>
          <a:prstGeom prst="rect">
            <a:avLst/>
          </a:prstGeom>
          <a:noFill/>
        </p:spPr>
        <p:txBody>
          <a:bodyPr wrap="square" rtlCol="0">
            <a:spAutoFit/>
          </a:bodyPr>
          <a:lstStyle/>
          <a:p>
            <a:r>
              <a:rPr lang="sr-Latn-RS" sz="1400" b="1" i="1" dirty="0" smtClean="0">
                <a:latin typeface="Arial" pitchFamily="34" charset="0"/>
                <a:cs typeface="Arial" pitchFamily="34" charset="0"/>
              </a:rPr>
              <a:t>16 pumping stations: </a:t>
            </a:r>
          </a:p>
          <a:p>
            <a:r>
              <a:rPr lang="sr-Latn-RS" sz="1400" b="1" i="1" dirty="0" smtClean="0">
                <a:latin typeface="Arial" pitchFamily="34" charset="0"/>
                <a:cs typeface="Arial" pitchFamily="34" charset="0"/>
              </a:rPr>
              <a:t>- Booster stations</a:t>
            </a:r>
          </a:p>
          <a:p>
            <a:r>
              <a:rPr lang="sr-Latn-RS" sz="1400" b="1" i="1" dirty="0" smtClean="0">
                <a:latin typeface="Arial" pitchFamily="34" charset="0"/>
                <a:cs typeface="Arial" pitchFamily="34" charset="0"/>
              </a:rPr>
              <a:t>- Pressure vessel stations (hydrofors)</a:t>
            </a:r>
            <a:endParaRPr lang="en-US" sz="1400" b="1" i="1" dirty="0">
              <a:latin typeface="Arial" pitchFamily="34" charset="0"/>
              <a:cs typeface="Arial" pitchFamily="34" charset="0"/>
            </a:endParaRPr>
          </a:p>
        </p:txBody>
      </p:sp>
      <p:pic>
        <p:nvPicPr>
          <p:cNvPr id="18" name="Picture 2" descr="C:\Users\IVANA\Desktop\water-tap-faucet-vector-157409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7763" y="5705872"/>
            <a:ext cx="808916" cy="115212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6712060" y="5924230"/>
            <a:ext cx="1606516" cy="523220"/>
          </a:xfrm>
          <a:prstGeom prst="rect">
            <a:avLst/>
          </a:prstGeom>
          <a:noFill/>
        </p:spPr>
        <p:txBody>
          <a:bodyPr wrap="square" rtlCol="0">
            <a:spAutoFit/>
          </a:bodyPr>
          <a:lstStyle/>
          <a:p>
            <a:pPr algn="ctr"/>
            <a:r>
              <a:rPr lang="sr-Latn-RS" sz="1400" b="1" dirty="0" smtClean="0">
                <a:latin typeface="Arial" pitchFamily="34" charset="0"/>
                <a:cs typeface="Arial" pitchFamily="34" charset="0"/>
              </a:rPr>
              <a:t>16 905 connections</a:t>
            </a:r>
            <a:endParaRPr lang="en-US" sz="1400" b="1" dirty="0">
              <a:latin typeface="Arial" pitchFamily="34" charset="0"/>
              <a:cs typeface="Arial" pitchFamily="34" charset="0"/>
            </a:endParaRPr>
          </a:p>
        </p:txBody>
      </p:sp>
      <p:pic>
        <p:nvPicPr>
          <p:cNvPr id="20" name="Picture 2" descr="C:\Users\Korisnik\Desktop\Picture111111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41" y="1659451"/>
            <a:ext cx="5918573" cy="517768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830264" y="4693981"/>
            <a:ext cx="1800200" cy="523220"/>
          </a:xfrm>
          <a:prstGeom prst="rect">
            <a:avLst/>
          </a:prstGeom>
          <a:noFill/>
        </p:spPr>
        <p:txBody>
          <a:bodyPr wrap="square" rtlCol="0">
            <a:spAutoFit/>
          </a:bodyPr>
          <a:lstStyle/>
          <a:p>
            <a:r>
              <a:rPr lang="sr-Latn-RS" sz="1400" b="1" i="1" dirty="0" smtClean="0">
                <a:latin typeface="Arial" pitchFamily="34" charset="0"/>
                <a:cs typeface="Arial" pitchFamily="34" charset="0"/>
              </a:rPr>
              <a:t>8 reservoirs  </a:t>
            </a:r>
          </a:p>
          <a:p>
            <a:r>
              <a:rPr lang="sr-Latn-RS" sz="1400" b="1" i="1" dirty="0">
                <a:latin typeface="Arial" pitchFamily="34" charset="0"/>
                <a:cs typeface="Arial" pitchFamily="34" charset="0"/>
              </a:rPr>
              <a:t> </a:t>
            </a:r>
            <a:r>
              <a:rPr lang="sr-Latn-RS" sz="1400" b="1" i="1" dirty="0" smtClean="0">
                <a:latin typeface="Arial" pitchFamily="34" charset="0"/>
                <a:cs typeface="Arial" pitchFamily="34" charset="0"/>
              </a:rPr>
              <a:t>  1860m</a:t>
            </a:r>
            <a:r>
              <a:rPr lang="sr-Latn-RS" sz="1400" b="1" i="1" baseline="30000" dirty="0" smtClean="0">
                <a:latin typeface="Arial" pitchFamily="34" charset="0"/>
                <a:cs typeface="Arial" pitchFamily="34" charset="0"/>
              </a:rPr>
              <a:t>3</a:t>
            </a:r>
            <a:endParaRPr lang="en-US" sz="1400" b="1" i="1" baseline="30000" dirty="0">
              <a:latin typeface="Arial" pitchFamily="34" charset="0"/>
              <a:cs typeface="Arial" pitchFamily="34" charset="0"/>
            </a:endParaRPr>
          </a:p>
        </p:txBody>
      </p:sp>
      <p:sp>
        <p:nvSpPr>
          <p:cNvPr id="22" name="TextBox 21"/>
          <p:cNvSpPr txBox="1"/>
          <p:nvPr/>
        </p:nvSpPr>
        <p:spPr>
          <a:xfrm>
            <a:off x="7308166" y="2924944"/>
            <a:ext cx="1835834" cy="523220"/>
          </a:xfrm>
          <a:prstGeom prst="rect">
            <a:avLst/>
          </a:prstGeom>
          <a:noFill/>
        </p:spPr>
        <p:txBody>
          <a:bodyPr wrap="square" rtlCol="0">
            <a:spAutoFit/>
          </a:bodyPr>
          <a:lstStyle/>
          <a:p>
            <a:r>
              <a:rPr lang="sr-Latn-RS" sz="1400" b="1" dirty="0" smtClean="0">
                <a:latin typeface="Arial" pitchFamily="34" charset="0"/>
                <a:cs typeface="Arial" pitchFamily="34" charset="0"/>
              </a:rPr>
              <a:t>5</a:t>
            </a:r>
            <a:r>
              <a:rPr lang="en-US" sz="1400" b="1" dirty="0" smtClean="0">
                <a:latin typeface="Arial" pitchFamily="34" charset="0"/>
                <a:cs typeface="Arial" pitchFamily="34" charset="0"/>
              </a:rPr>
              <a:t>95</a:t>
            </a:r>
            <a:r>
              <a:rPr lang="sr-Latn-RS" sz="1400" b="1" dirty="0" smtClean="0">
                <a:latin typeface="Arial" pitchFamily="34" charset="0"/>
                <a:cs typeface="Arial" pitchFamily="34" charset="0"/>
              </a:rPr>
              <a:t> km of water supply network</a:t>
            </a:r>
            <a:endParaRPr lang="en-US" sz="1400" b="1" dirty="0">
              <a:latin typeface="Arial" pitchFamily="34" charset="0"/>
              <a:cs typeface="Arial" pitchFamily="34" charset="0"/>
            </a:endParaRPr>
          </a:p>
        </p:txBody>
      </p:sp>
    </p:spTree>
    <p:extLst>
      <p:ext uri="{BB962C8B-B14F-4D97-AF65-F5344CB8AC3E}">
        <p14:creationId xmlns:p14="http://schemas.microsoft.com/office/powerpoint/2010/main" val="34719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xit" presetSubtype="0" fill="hold" nodeType="clickEffect">
                                  <p:stCondLst>
                                    <p:cond delay="0"/>
                                  </p:stCondLst>
                                  <p:childTnLst>
                                    <p:anim calcmode="lin" valueType="num">
                                      <p:cBhvr>
                                        <p:cTn id="28" dur="1000"/>
                                        <p:tgtEl>
                                          <p:spTgt spid="1027"/>
                                        </p:tgtEl>
                                        <p:attrNameLst>
                                          <p:attrName>ppt_w</p:attrName>
                                        </p:attrNameLst>
                                      </p:cBhvr>
                                      <p:tavLst>
                                        <p:tav tm="0">
                                          <p:val>
                                            <p:strVal val="ppt_w"/>
                                          </p:val>
                                        </p:tav>
                                        <p:tav tm="100000">
                                          <p:val>
                                            <p:fltVal val="0"/>
                                          </p:val>
                                        </p:tav>
                                      </p:tavLst>
                                    </p:anim>
                                    <p:anim calcmode="lin" valueType="num">
                                      <p:cBhvr>
                                        <p:cTn id="29" dur="1000"/>
                                        <p:tgtEl>
                                          <p:spTgt spid="1027"/>
                                        </p:tgtEl>
                                        <p:attrNameLst>
                                          <p:attrName>ppt_h</p:attrName>
                                        </p:attrNameLst>
                                      </p:cBhvr>
                                      <p:tavLst>
                                        <p:tav tm="0">
                                          <p:val>
                                            <p:strVal val="ppt_h"/>
                                          </p:val>
                                        </p:tav>
                                        <p:tav tm="100000">
                                          <p:val>
                                            <p:fltVal val="0"/>
                                          </p:val>
                                        </p:tav>
                                      </p:tavLst>
                                    </p:anim>
                                    <p:anim calcmode="lin" valueType="num">
                                      <p:cBhvr>
                                        <p:cTn id="30" dur="1000"/>
                                        <p:tgtEl>
                                          <p:spTgt spid="1027"/>
                                        </p:tgtEl>
                                        <p:attrNameLst>
                                          <p:attrName>style.rotation</p:attrName>
                                        </p:attrNameLst>
                                      </p:cBhvr>
                                      <p:tavLst>
                                        <p:tav tm="0">
                                          <p:val>
                                            <p:fltVal val="0"/>
                                          </p:val>
                                        </p:tav>
                                        <p:tav tm="100000">
                                          <p:val>
                                            <p:fltVal val="90"/>
                                          </p:val>
                                        </p:tav>
                                      </p:tavLst>
                                    </p:anim>
                                    <p:animEffect transition="out" filter="fade">
                                      <p:cBhvr>
                                        <p:cTn id="31" dur="1000"/>
                                        <p:tgtEl>
                                          <p:spTgt spid="1027"/>
                                        </p:tgtEl>
                                      </p:cBhvr>
                                    </p:animEffect>
                                    <p:set>
                                      <p:cBhvr>
                                        <p:cTn id="32" dur="1" fill="hold">
                                          <p:stCondLst>
                                            <p:cond delay="999"/>
                                          </p:stCondLst>
                                        </p:cTn>
                                        <p:tgtEl>
                                          <p:spTgt spid="1027"/>
                                        </p:tgtEl>
                                        <p:attrNameLst>
                                          <p:attrName>style.visibility</p:attrName>
                                        </p:attrNameLst>
                                      </p:cBhvr>
                                      <p:to>
                                        <p:strVal val="hidden"/>
                                      </p:to>
                                    </p:set>
                                  </p:childTnLst>
                                </p:cTn>
                              </p:par>
                              <p:par>
                                <p:cTn id="33" presetID="31" presetClass="exit" presetSubtype="0" fill="hold" grpId="1" nodeType="withEffect">
                                  <p:stCondLst>
                                    <p:cond delay="0"/>
                                  </p:stCondLst>
                                  <p:childTnLst>
                                    <p:anim calcmode="lin" valueType="num">
                                      <p:cBhvr>
                                        <p:cTn id="34" dur="1000"/>
                                        <p:tgtEl>
                                          <p:spTgt spid="8"/>
                                        </p:tgtEl>
                                        <p:attrNameLst>
                                          <p:attrName>ppt_w</p:attrName>
                                        </p:attrNameLst>
                                      </p:cBhvr>
                                      <p:tavLst>
                                        <p:tav tm="0">
                                          <p:val>
                                            <p:strVal val="ppt_w"/>
                                          </p:val>
                                        </p:tav>
                                        <p:tav tm="100000">
                                          <p:val>
                                            <p:fltVal val="0"/>
                                          </p:val>
                                        </p:tav>
                                      </p:tavLst>
                                    </p:anim>
                                    <p:anim calcmode="lin" valueType="num">
                                      <p:cBhvr>
                                        <p:cTn id="35" dur="1000"/>
                                        <p:tgtEl>
                                          <p:spTgt spid="8"/>
                                        </p:tgtEl>
                                        <p:attrNameLst>
                                          <p:attrName>ppt_h</p:attrName>
                                        </p:attrNameLst>
                                      </p:cBhvr>
                                      <p:tavLst>
                                        <p:tav tm="0">
                                          <p:val>
                                            <p:strVal val="ppt_h"/>
                                          </p:val>
                                        </p:tav>
                                        <p:tav tm="100000">
                                          <p:val>
                                            <p:fltVal val="0"/>
                                          </p:val>
                                        </p:tav>
                                      </p:tavLst>
                                    </p:anim>
                                    <p:anim calcmode="lin" valueType="num">
                                      <p:cBhvr>
                                        <p:cTn id="36" dur="1000"/>
                                        <p:tgtEl>
                                          <p:spTgt spid="8"/>
                                        </p:tgtEl>
                                        <p:attrNameLst>
                                          <p:attrName>style.rotation</p:attrName>
                                        </p:attrNameLst>
                                      </p:cBhvr>
                                      <p:tavLst>
                                        <p:tav tm="0">
                                          <p:val>
                                            <p:fltVal val="0"/>
                                          </p:val>
                                        </p:tav>
                                        <p:tav tm="100000">
                                          <p:val>
                                            <p:fltVal val="90"/>
                                          </p:val>
                                        </p:tav>
                                      </p:tavLst>
                                    </p:anim>
                                    <p:animEffect transition="out" filter="fade">
                                      <p:cBhvr>
                                        <p:cTn id="37" dur="1000"/>
                                        <p:tgtEl>
                                          <p:spTgt spid="8"/>
                                        </p:tgtEl>
                                      </p:cBhvr>
                                    </p:animEffect>
                                    <p:set>
                                      <p:cBhvr>
                                        <p:cTn id="38" dur="1" fill="hold">
                                          <p:stCondLst>
                                            <p:cond delay="999"/>
                                          </p:stCondLst>
                                        </p:cTn>
                                        <p:tgtEl>
                                          <p:spTgt spid="8"/>
                                        </p:tgtEl>
                                        <p:attrNameLst>
                                          <p:attrName>style.visibility</p:attrName>
                                        </p:attrNameLst>
                                      </p:cBhvr>
                                      <p:to>
                                        <p:strVal val="hidden"/>
                                      </p:to>
                                    </p:set>
                                  </p:childTnLst>
                                </p:cTn>
                              </p:par>
                              <p:par>
                                <p:cTn id="39" presetID="31" presetClass="exit" presetSubtype="0" fill="hold" grpId="1" nodeType="withEffect">
                                  <p:stCondLst>
                                    <p:cond delay="0"/>
                                  </p:stCondLst>
                                  <p:childTnLst>
                                    <p:anim calcmode="lin" valueType="num">
                                      <p:cBhvr>
                                        <p:cTn id="40" dur="1000"/>
                                        <p:tgtEl>
                                          <p:spTgt spid="5"/>
                                        </p:tgtEl>
                                        <p:attrNameLst>
                                          <p:attrName>ppt_w</p:attrName>
                                        </p:attrNameLst>
                                      </p:cBhvr>
                                      <p:tavLst>
                                        <p:tav tm="0">
                                          <p:val>
                                            <p:strVal val="ppt_w"/>
                                          </p:val>
                                        </p:tav>
                                        <p:tav tm="100000">
                                          <p:val>
                                            <p:fltVal val="0"/>
                                          </p:val>
                                        </p:tav>
                                      </p:tavLst>
                                    </p:anim>
                                    <p:anim calcmode="lin" valueType="num">
                                      <p:cBhvr>
                                        <p:cTn id="41" dur="1000"/>
                                        <p:tgtEl>
                                          <p:spTgt spid="5"/>
                                        </p:tgtEl>
                                        <p:attrNameLst>
                                          <p:attrName>ppt_h</p:attrName>
                                        </p:attrNameLst>
                                      </p:cBhvr>
                                      <p:tavLst>
                                        <p:tav tm="0">
                                          <p:val>
                                            <p:strVal val="ppt_h"/>
                                          </p:val>
                                        </p:tav>
                                        <p:tav tm="100000">
                                          <p:val>
                                            <p:fltVal val="0"/>
                                          </p:val>
                                        </p:tav>
                                      </p:tavLst>
                                    </p:anim>
                                    <p:anim calcmode="lin" valueType="num">
                                      <p:cBhvr>
                                        <p:cTn id="42" dur="1000"/>
                                        <p:tgtEl>
                                          <p:spTgt spid="5"/>
                                        </p:tgtEl>
                                        <p:attrNameLst>
                                          <p:attrName>style.rotation</p:attrName>
                                        </p:attrNameLst>
                                      </p:cBhvr>
                                      <p:tavLst>
                                        <p:tav tm="0">
                                          <p:val>
                                            <p:fltVal val="0"/>
                                          </p:val>
                                        </p:tav>
                                        <p:tav tm="100000">
                                          <p:val>
                                            <p:fltVal val="90"/>
                                          </p:val>
                                        </p:tav>
                                      </p:tavLst>
                                    </p:anim>
                                    <p:animEffect transition="out" filter="fade">
                                      <p:cBhvr>
                                        <p:cTn id="43" dur="1000"/>
                                        <p:tgtEl>
                                          <p:spTgt spid="5"/>
                                        </p:tgtEl>
                                      </p:cBhvr>
                                    </p:animEffect>
                                    <p:set>
                                      <p:cBhvr>
                                        <p:cTn id="44" dur="1" fill="hold">
                                          <p:stCondLst>
                                            <p:cond delay="999"/>
                                          </p:stCondLst>
                                        </p:cTn>
                                        <p:tgtEl>
                                          <p:spTgt spid="5"/>
                                        </p:tgtEl>
                                        <p:attrNameLst>
                                          <p:attrName>style.visibility</p:attrName>
                                        </p:attrNameLst>
                                      </p:cBhvr>
                                      <p:to>
                                        <p:strVal val="hidden"/>
                                      </p:to>
                                    </p:set>
                                  </p:childTnLst>
                                </p:cTn>
                              </p:par>
                              <p:par>
                                <p:cTn id="45" presetID="31" presetClass="exit" presetSubtype="0" fill="hold" grpId="1" nodeType="withEffect">
                                  <p:stCondLst>
                                    <p:cond delay="0"/>
                                  </p:stCondLst>
                                  <p:childTnLst>
                                    <p:anim calcmode="lin" valueType="num">
                                      <p:cBhvr>
                                        <p:cTn id="46" dur="1000"/>
                                        <p:tgtEl>
                                          <p:spTgt spid="7"/>
                                        </p:tgtEl>
                                        <p:attrNameLst>
                                          <p:attrName>ppt_w</p:attrName>
                                        </p:attrNameLst>
                                      </p:cBhvr>
                                      <p:tavLst>
                                        <p:tav tm="0">
                                          <p:val>
                                            <p:strVal val="ppt_w"/>
                                          </p:val>
                                        </p:tav>
                                        <p:tav tm="100000">
                                          <p:val>
                                            <p:fltVal val="0"/>
                                          </p:val>
                                        </p:tav>
                                      </p:tavLst>
                                    </p:anim>
                                    <p:anim calcmode="lin" valueType="num">
                                      <p:cBhvr>
                                        <p:cTn id="47" dur="1000"/>
                                        <p:tgtEl>
                                          <p:spTgt spid="7"/>
                                        </p:tgtEl>
                                        <p:attrNameLst>
                                          <p:attrName>ppt_h</p:attrName>
                                        </p:attrNameLst>
                                      </p:cBhvr>
                                      <p:tavLst>
                                        <p:tav tm="0">
                                          <p:val>
                                            <p:strVal val="ppt_h"/>
                                          </p:val>
                                        </p:tav>
                                        <p:tav tm="100000">
                                          <p:val>
                                            <p:fltVal val="0"/>
                                          </p:val>
                                        </p:tav>
                                      </p:tavLst>
                                    </p:anim>
                                    <p:anim calcmode="lin" valueType="num">
                                      <p:cBhvr>
                                        <p:cTn id="48" dur="1000"/>
                                        <p:tgtEl>
                                          <p:spTgt spid="7"/>
                                        </p:tgtEl>
                                        <p:attrNameLst>
                                          <p:attrName>style.rotation</p:attrName>
                                        </p:attrNameLst>
                                      </p:cBhvr>
                                      <p:tavLst>
                                        <p:tav tm="0">
                                          <p:val>
                                            <p:fltVal val="0"/>
                                          </p:val>
                                        </p:tav>
                                        <p:tav tm="100000">
                                          <p:val>
                                            <p:fltVal val="90"/>
                                          </p:val>
                                        </p:tav>
                                      </p:tavLst>
                                    </p:anim>
                                    <p:animEffect transition="out" filter="fade">
                                      <p:cBhvr>
                                        <p:cTn id="49" dur="1000"/>
                                        <p:tgtEl>
                                          <p:spTgt spid="7"/>
                                        </p:tgtEl>
                                      </p:cBhvr>
                                    </p:animEffect>
                                    <p:set>
                                      <p:cBhvr>
                                        <p:cTn id="50" dur="1" fill="hold">
                                          <p:stCondLst>
                                            <p:cond delay="999"/>
                                          </p:stCondLst>
                                        </p:cTn>
                                        <p:tgtEl>
                                          <p:spTgt spid="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1000"/>
                                        <p:tgtEl>
                                          <p:spTgt spid="10"/>
                                        </p:tgtEl>
                                      </p:cBhvr>
                                    </p:animEffect>
                                    <p:anim calcmode="lin" valueType="num">
                                      <p:cBhvr>
                                        <p:cTn id="61" dur="1000" fill="hold"/>
                                        <p:tgtEl>
                                          <p:spTgt spid="10"/>
                                        </p:tgtEl>
                                        <p:attrNameLst>
                                          <p:attrName>ppt_x</p:attrName>
                                        </p:attrNameLst>
                                      </p:cBhvr>
                                      <p:tavLst>
                                        <p:tav tm="0">
                                          <p:val>
                                            <p:strVal val="#ppt_x"/>
                                          </p:val>
                                        </p:tav>
                                        <p:tav tm="100000">
                                          <p:val>
                                            <p:strVal val="#ppt_x"/>
                                          </p:val>
                                        </p:tav>
                                      </p:tavLst>
                                    </p:anim>
                                    <p:anim calcmode="lin" valueType="num">
                                      <p:cBhvr>
                                        <p:cTn id="62" dur="1000" fill="hold"/>
                                        <p:tgtEl>
                                          <p:spTgt spid="10"/>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1000"/>
                                        <p:tgtEl>
                                          <p:spTgt spid="12"/>
                                        </p:tgtEl>
                                      </p:cBhvr>
                                    </p:animEffect>
                                    <p:anim calcmode="lin" valueType="num">
                                      <p:cBhvr>
                                        <p:cTn id="66" dur="1000" fill="hold"/>
                                        <p:tgtEl>
                                          <p:spTgt spid="12"/>
                                        </p:tgtEl>
                                        <p:attrNameLst>
                                          <p:attrName>ppt_x</p:attrName>
                                        </p:attrNameLst>
                                      </p:cBhvr>
                                      <p:tavLst>
                                        <p:tav tm="0">
                                          <p:val>
                                            <p:strVal val="#ppt_x"/>
                                          </p:val>
                                        </p:tav>
                                        <p:tav tm="100000">
                                          <p:val>
                                            <p:strVal val="#ppt_x"/>
                                          </p:val>
                                        </p:tav>
                                      </p:tavLst>
                                    </p:anim>
                                    <p:anim calcmode="lin" valueType="num">
                                      <p:cBhvr>
                                        <p:cTn id="67" dur="1000" fill="hold"/>
                                        <p:tgtEl>
                                          <p:spTgt spid="12"/>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1000"/>
                                        <p:tgtEl>
                                          <p:spTgt spid="13"/>
                                        </p:tgtEl>
                                      </p:cBhvr>
                                    </p:animEffect>
                                    <p:anim calcmode="lin" valueType="num">
                                      <p:cBhvr>
                                        <p:cTn id="71" dur="1000" fill="hold"/>
                                        <p:tgtEl>
                                          <p:spTgt spid="13"/>
                                        </p:tgtEl>
                                        <p:attrNameLst>
                                          <p:attrName>ppt_x</p:attrName>
                                        </p:attrNameLst>
                                      </p:cBhvr>
                                      <p:tavLst>
                                        <p:tav tm="0">
                                          <p:val>
                                            <p:strVal val="#ppt_x"/>
                                          </p:val>
                                        </p:tav>
                                        <p:tav tm="100000">
                                          <p:val>
                                            <p:strVal val="#ppt_x"/>
                                          </p:val>
                                        </p:tav>
                                      </p:tavLst>
                                    </p:anim>
                                    <p:anim calcmode="lin" valueType="num">
                                      <p:cBhvr>
                                        <p:cTn id="72" dur="1000" fill="hold"/>
                                        <p:tgtEl>
                                          <p:spTgt spid="13"/>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1000"/>
                                        <p:tgtEl>
                                          <p:spTgt spid="14"/>
                                        </p:tgtEl>
                                      </p:cBhvr>
                                    </p:animEffect>
                                    <p:anim calcmode="lin" valueType="num">
                                      <p:cBhvr>
                                        <p:cTn id="76" dur="1000" fill="hold"/>
                                        <p:tgtEl>
                                          <p:spTgt spid="14"/>
                                        </p:tgtEl>
                                        <p:attrNameLst>
                                          <p:attrName>ppt_x</p:attrName>
                                        </p:attrNameLst>
                                      </p:cBhvr>
                                      <p:tavLst>
                                        <p:tav tm="0">
                                          <p:val>
                                            <p:strVal val="#ppt_x"/>
                                          </p:val>
                                        </p:tav>
                                        <p:tav tm="100000">
                                          <p:val>
                                            <p:strVal val="#ppt_x"/>
                                          </p:val>
                                        </p:tav>
                                      </p:tavLst>
                                    </p:anim>
                                    <p:anim calcmode="lin" valueType="num">
                                      <p:cBhvr>
                                        <p:cTn id="77" dur="1000" fill="hold"/>
                                        <p:tgtEl>
                                          <p:spTgt spid="14"/>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fade">
                                      <p:cBhvr>
                                        <p:cTn id="80" dur="1000"/>
                                        <p:tgtEl>
                                          <p:spTgt spid="15"/>
                                        </p:tgtEl>
                                      </p:cBhvr>
                                    </p:animEffect>
                                    <p:anim calcmode="lin" valueType="num">
                                      <p:cBhvr>
                                        <p:cTn id="81" dur="1000" fill="hold"/>
                                        <p:tgtEl>
                                          <p:spTgt spid="15"/>
                                        </p:tgtEl>
                                        <p:attrNameLst>
                                          <p:attrName>ppt_x</p:attrName>
                                        </p:attrNameLst>
                                      </p:cBhvr>
                                      <p:tavLst>
                                        <p:tav tm="0">
                                          <p:val>
                                            <p:strVal val="#ppt_x"/>
                                          </p:val>
                                        </p:tav>
                                        <p:tav tm="100000">
                                          <p:val>
                                            <p:strVal val="#ppt_x"/>
                                          </p:val>
                                        </p:tav>
                                      </p:tavLst>
                                    </p:anim>
                                    <p:anim calcmode="lin" valueType="num">
                                      <p:cBhvr>
                                        <p:cTn id="82" dur="1000" fill="hold"/>
                                        <p:tgtEl>
                                          <p:spTgt spid="15"/>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fade">
                                      <p:cBhvr>
                                        <p:cTn id="85" dur="1000"/>
                                        <p:tgtEl>
                                          <p:spTgt spid="16"/>
                                        </p:tgtEl>
                                      </p:cBhvr>
                                    </p:animEffect>
                                    <p:anim calcmode="lin" valueType="num">
                                      <p:cBhvr>
                                        <p:cTn id="86" dur="1000" fill="hold"/>
                                        <p:tgtEl>
                                          <p:spTgt spid="16"/>
                                        </p:tgtEl>
                                        <p:attrNameLst>
                                          <p:attrName>ppt_x</p:attrName>
                                        </p:attrNameLst>
                                      </p:cBhvr>
                                      <p:tavLst>
                                        <p:tav tm="0">
                                          <p:val>
                                            <p:strVal val="#ppt_x"/>
                                          </p:val>
                                        </p:tav>
                                        <p:tav tm="100000">
                                          <p:val>
                                            <p:strVal val="#ppt_x"/>
                                          </p:val>
                                        </p:tav>
                                      </p:tavLst>
                                    </p:anim>
                                    <p:anim calcmode="lin" valueType="num">
                                      <p:cBhvr>
                                        <p:cTn id="87" dur="1000" fill="hold"/>
                                        <p:tgtEl>
                                          <p:spTgt spid="16"/>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fade">
                                      <p:cBhvr>
                                        <p:cTn id="90" dur="1000"/>
                                        <p:tgtEl>
                                          <p:spTgt spid="22"/>
                                        </p:tgtEl>
                                      </p:cBhvr>
                                    </p:animEffect>
                                    <p:anim calcmode="lin" valueType="num">
                                      <p:cBhvr>
                                        <p:cTn id="91" dur="1000" fill="hold"/>
                                        <p:tgtEl>
                                          <p:spTgt spid="22"/>
                                        </p:tgtEl>
                                        <p:attrNameLst>
                                          <p:attrName>ppt_x</p:attrName>
                                        </p:attrNameLst>
                                      </p:cBhvr>
                                      <p:tavLst>
                                        <p:tav tm="0">
                                          <p:val>
                                            <p:strVal val="#ppt_x"/>
                                          </p:val>
                                        </p:tav>
                                        <p:tav tm="100000">
                                          <p:val>
                                            <p:strVal val="#ppt_x"/>
                                          </p:val>
                                        </p:tav>
                                      </p:tavLst>
                                    </p:anim>
                                    <p:anim calcmode="lin" valueType="num">
                                      <p:cBhvr>
                                        <p:cTn id="92" dur="1000" fill="hold"/>
                                        <p:tgtEl>
                                          <p:spTgt spid="22"/>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1000"/>
                                        <p:tgtEl>
                                          <p:spTgt spid="17"/>
                                        </p:tgtEl>
                                      </p:cBhvr>
                                    </p:animEffect>
                                    <p:anim calcmode="lin" valueType="num">
                                      <p:cBhvr>
                                        <p:cTn id="96" dur="1000" fill="hold"/>
                                        <p:tgtEl>
                                          <p:spTgt spid="17"/>
                                        </p:tgtEl>
                                        <p:attrNameLst>
                                          <p:attrName>ppt_x</p:attrName>
                                        </p:attrNameLst>
                                      </p:cBhvr>
                                      <p:tavLst>
                                        <p:tav tm="0">
                                          <p:val>
                                            <p:strVal val="#ppt_x"/>
                                          </p:val>
                                        </p:tav>
                                        <p:tav tm="100000">
                                          <p:val>
                                            <p:strVal val="#ppt_x"/>
                                          </p:val>
                                        </p:tav>
                                      </p:tavLst>
                                    </p:anim>
                                    <p:anim calcmode="lin" valueType="num">
                                      <p:cBhvr>
                                        <p:cTn id="97" dur="1000" fill="hold"/>
                                        <p:tgtEl>
                                          <p:spTgt spid="17"/>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fade">
                                      <p:cBhvr>
                                        <p:cTn id="105" dur="1000"/>
                                        <p:tgtEl>
                                          <p:spTgt spid="18"/>
                                        </p:tgtEl>
                                      </p:cBhvr>
                                    </p:animEffect>
                                    <p:anim calcmode="lin" valueType="num">
                                      <p:cBhvr>
                                        <p:cTn id="106" dur="1000" fill="hold"/>
                                        <p:tgtEl>
                                          <p:spTgt spid="18"/>
                                        </p:tgtEl>
                                        <p:attrNameLst>
                                          <p:attrName>ppt_x</p:attrName>
                                        </p:attrNameLst>
                                      </p:cBhvr>
                                      <p:tavLst>
                                        <p:tav tm="0">
                                          <p:val>
                                            <p:strVal val="#ppt_x"/>
                                          </p:val>
                                        </p:tav>
                                        <p:tav tm="100000">
                                          <p:val>
                                            <p:strVal val="#ppt_x"/>
                                          </p:val>
                                        </p:tav>
                                      </p:tavLst>
                                    </p:anim>
                                    <p:anim calcmode="lin" valueType="num">
                                      <p:cBhvr>
                                        <p:cTn id="107" dur="1000" fill="hold"/>
                                        <p:tgtEl>
                                          <p:spTgt spid="18"/>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19"/>
                                        </p:tgtEl>
                                        <p:attrNameLst>
                                          <p:attrName>style.visibility</p:attrName>
                                        </p:attrNameLst>
                                      </p:cBhvr>
                                      <p:to>
                                        <p:strVal val="visible"/>
                                      </p:to>
                                    </p:set>
                                    <p:animEffect transition="in" filter="fade">
                                      <p:cBhvr>
                                        <p:cTn id="110" dur="1000"/>
                                        <p:tgtEl>
                                          <p:spTgt spid="19"/>
                                        </p:tgtEl>
                                      </p:cBhvr>
                                    </p:animEffect>
                                    <p:anim calcmode="lin" valueType="num">
                                      <p:cBhvr>
                                        <p:cTn id="111" dur="1000" fill="hold"/>
                                        <p:tgtEl>
                                          <p:spTgt spid="19"/>
                                        </p:tgtEl>
                                        <p:attrNameLst>
                                          <p:attrName>ppt_x</p:attrName>
                                        </p:attrNameLst>
                                      </p:cBhvr>
                                      <p:tavLst>
                                        <p:tav tm="0">
                                          <p:val>
                                            <p:strVal val="#ppt_x"/>
                                          </p:val>
                                        </p:tav>
                                        <p:tav tm="100000">
                                          <p:val>
                                            <p:strVal val="#ppt_x"/>
                                          </p:val>
                                        </p:tav>
                                      </p:tavLst>
                                    </p:anim>
                                    <p:anim calcmode="lin" valueType="num">
                                      <p:cBhvr>
                                        <p:cTn id="11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11"/>
                                        </p:tgtEl>
                                        <p:attrNameLst>
                                          <p:attrName>style.visibility</p:attrName>
                                        </p:attrNameLst>
                                      </p:cBhvr>
                                      <p:to>
                                        <p:strVal val="visible"/>
                                      </p:to>
                                    </p:set>
                                    <p:animEffect transition="in" filter="fade">
                                      <p:cBhvr>
                                        <p:cTn id="117" dur="1000"/>
                                        <p:tgtEl>
                                          <p:spTgt spid="11"/>
                                        </p:tgtEl>
                                      </p:cBhvr>
                                    </p:animEffect>
                                    <p:anim calcmode="lin" valueType="num">
                                      <p:cBhvr>
                                        <p:cTn id="118" dur="1000" fill="hold"/>
                                        <p:tgtEl>
                                          <p:spTgt spid="11"/>
                                        </p:tgtEl>
                                        <p:attrNameLst>
                                          <p:attrName>ppt_x</p:attrName>
                                        </p:attrNameLst>
                                      </p:cBhvr>
                                      <p:tavLst>
                                        <p:tav tm="0">
                                          <p:val>
                                            <p:strVal val="#ppt_x"/>
                                          </p:val>
                                        </p:tav>
                                        <p:tav tm="100000">
                                          <p:val>
                                            <p:strVal val="#ppt_x"/>
                                          </p:val>
                                        </p:tav>
                                      </p:tavLst>
                                    </p:anim>
                                    <p:anim calcmode="lin" valueType="num">
                                      <p:cBhvr>
                                        <p:cTn id="1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5" grpId="0"/>
      <p:bldP spid="5" grpId="1"/>
      <p:bldP spid="7" grpId="0"/>
      <p:bldP spid="7" grpId="1"/>
      <p:bldP spid="10" grpId="0"/>
      <p:bldGraphic spid="11" grpId="0">
        <p:bldAsOne/>
      </p:bldGraphic>
      <p:bldP spid="12" grpId="0"/>
      <p:bldP spid="13" grpId="0"/>
      <p:bldP spid="14" grpId="0"/>
      <p:bldP spid="15" grpId="0"/>
      <p:bldGraphic spid="16" grpId="0">
        <p:bldAsOne/>
      </p:bldGraphic>
      <p:bldP spid="17" grpId="0"/>
      <p:bldP spid="19"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1844825"/>
            <a:ext cx="6141330"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538339" y="1700808"/>
            <a:ext cx="2715653" cy="1077218"/>
          </a:xfrm>
          <a:prstGeom prst="rect">
            <a:avLst/>
          </a:prstGeom>
          <a:noFill/>
        </p:spPr>
        <p:txBody>
          <a:bodyPr wrap="square" rtlCol="0">
            <a:spAutoFit/>
          </a:bodyPr>
          <a:lstStyle/>
          <a:p>
            <a:pPr algn="ctr"/>
            <a:r>
              <a:rPr lang="sr-Latn-RS" sz="1600" b="1" i="1" dirty="0" smtClean="0">
                <a:latin typeface="Arial" pitchFamily="34" charset="0"/>
                <a:cs typeface="Arial" pitchFamily="34" charset="0"/>
              </a:rPr>
              <a:t>Combined wastewater collection system (sanitary and stormwater flows)</a:t>
            </a:r>
          </a:p>
        </p:txBody>
      </p:sp>
      <p:graphicFrame>
        <p:nvGraphicFramePr>
          <p:cNvPr id="14" name="Chart 13"/>
          <p:cNvGraphicFramePr>
            <a:graphicFrameLocks/>
          </p:cNvGraphicFramePr>
          <p:nvPr>
            <p:extLst>
              <p:ext uri="{D42A27DB-BD31-4B8C-83A1-F6EECF244321}">
                <p14:modId xmlns:p14="http://schemas.microsoft.com/office/powerpoint/2010/main" val="2813414124"/>
              </p:ext>
            </p:extLst>
          </p:nvPr>
        </p:nvGraphicFramePr>
        <p:xfrm>
          <a:off x="6528075" y="3108332"/>
          <a:ext cx="2020241" cy="179346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528416" y="2965728"/>
            <a:ext cx="1728192" cy="584775"/>
          </a:xfrm>
          <a:prstGeom prst="rect">
            <a:avLst/>
          </a:prstGeom>
          <a:noFill/>
        </p:spPr>
        <p:txBody>
          <a:bodyPr wrap="square" rtlCol="0">
            <a:spAutoFit/>
          </a:bodyPr>
          <a:lstStyle/>
          <a:p>
            <a:pPr algn="ctr"/>
            <a:r>
              <a:rPr lang="sr-Latn-RS" sz="1600" b="1" i="1" dirty="0" smtClean="0">
                <a:latin typeface="Arial" pitchFamily="34" charset="0"/>
                <a:cs typeface="Arial" pitchFamily="34" charset="0"/>
              </a:rPr>
              <a:t>52 km </a:t>
            </a:r>
            <a:r>
              <a:rPr lang="sr-Latn-RS" sz="1600" i="1" dirty="0" smtClean="0">
                <a:latin typeface="Arial" pitchFamily="34" charset="0"/>
                <a:cs typeface="Arial" pitchFamily="34" charset="0"/>
              </a:rPr>
              <a:t>of sewage network</a:t>
            </a:r>
            <a:endParaRPr lang="en-US" sz="1600" i="1" dirty="0">
              <a:latin typeface="Arial" pitchFamily="34" charset="0"/>
              <a:cs typeface="Arial" pitchFamily="34" charset="0"/>
            </a:endParaRPr>
          </a:p>
        </p:txBody>
      </p:sp>
      <p:sp>
        <p:nvSpPr>
          <p:cNvPr id="15" name="TextBox 14"/>
          <p:cNvSpPr txBox="1"/>
          <p:nvPr/>
        </p:nvSpPr>
        <p:spPr>
          <a:xfrm>
            <a:off x="6732240" y="5085184"/>
            <a:ext cx="2411760" cy="738664"/>
          </a:xfrm>
          <a:prstGeom prst="rect">
            <a:avLst/>
          </a:prstGeom>
          <a:noFill/>
        </p:spPr>
        <p:txBody>
          <a:bodyPr wrap="square" rtlCol="0">
            <a:spAutoFit/>
          </a:bodyPr>
          <a:lstStyle/>
          <a:p>
            <a:r>
              <a:rPr lang="sr-Latn-RS" sz="1400" b="1" i="1" dirty="0" smtClean="0">
                <a:latin typeface="Arial" pitchFamily="34" charset="0"/>
                <a:cs typeface="Arial" pitchFamily="34" charset="0"/>
              </a:rPr>
              <a:t>1 pumping station</a:t>
            </a:r>
          </a:p>
          <a:p>
            <a:endParaRPr lang="sr-Latn-RS" sz="1400" b="1" i="1" dirty="0" smtClean="0">
              <a:latin typeface="Arial" pitchFamily="34" charset="0"/>
              <a:cs typeface="Arial" pitchFamily="34" charset="0"/>
            </a:endParaRPr>
          </a:p>
          <a:p>
            <a:r>
              <a:rPr lang="sr-Latn-RS" sz="1400" b="1" i="1" dirty="0" smtClean="0">
                <a:latin typeface="Arial" pitchFamily="34" charset="0"/>
                <a:cs typeface="Arial" pitchFamily="34" charset="0"/>
              </a:rPr>
              <a:t>13 repumping stations</a:t>
            </a:r>
            <a:endParaRPr lang="en-US" sz="1400" b="1" i="1" dirty="0">
              <a:latin typeface="Arial" pitchFamily="34" charset="0"/>
              <a:cs typeface="Arial" pitchFamily="34" charset="0"/>
            </a:endParaRPr>
          </a:p>
        </p:txBody>
      </p:sp>
      <p:pic>
        <p:nvPicPr>
          <p:cNvPr id="3074" name="Picture 2" descr="C:\Users\IVANA\Desktop\cartoon house2.jpgf57a4564-220d-468b-bcd8-f0897a86f119Lar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3742" y="6021288"/>
            <a:ext cx="744674" cy="74467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7528416" y="6165305"/>
            <a:ext cx="1436072" cy="523220"/>
          </a:xfrm>
          <a:prstGeom prst="rect">
            <a:avLst/>
          </a:prstGeom>
          <a:noFill/>
        </p:spPr>
        <p:txBody>
          <a:bodyPr wrap="square" rtlCol="0">
            <a:spAutoFit/>
          </a:bodyPr>
          <a:lstStyle/>
          <a:p>
            <a:r>
              <a:rPr lang="sr-Latn-RS" sz="1400" b="1" dirty="0" smtClean="0">
                <a:latin typeface="Arial" pitchFamily="34" charset="0"/>
                <a:cs typeface="Arial" pitchFamily="34" charset="0"/>
              </a:rPr>
              <a:t>5972 connections</a:t>
            </a:r>
            <a:endParaRPr lang="en-US" sz="1400" b="1" dirty="0">
              <a:latin typeface="Arial" pitchFamily="34" charset="0"/>
              <a:cs typeface="Arial" pitchFamily="34" charset="0"/>
            </a:endParaRPr>
          </a:p>
        </p:txBody>
      </p:sp>
      <p:sp>
        <p:nvSpPr>
          <p:cNvPr id="9" name="Title 1"/>
          <p:cNvSpPr>
            <a:spLocks noGrp="1"/>
          </p:cNvSpPr>
          <p:nvPr>
            <p:ph type="title"/>
          </p:nvPr>
        </p:nvSpPr>
        <p:spPr>
          <a:xfrm>
            <a:off x="417441" y="116632"/>
            <a:ext cx="8229600" cy="1143000"/>
          </a:xfrm>
        </p:spPr>
        <p:txBody>
          <a:bodyPr/>
          <a:lstStyle/>
          <a:p>
            <a:r>
              <a:rPr lang="sr-Latn-RS" dirty="0" smtClean="0">
                <a:latin typeface="Arial Rounded MT Bold" pitchFamily="34" charset="0"/>
              </a:rPr>
              <a:t>PU ’</a:t>
            </a:r>
            <a:r>
              <a:rPr lang="sr-Latn-RS" sz="3600" dirty="0" smtClean="0">
                <a:latin typeface="Arial Rounded MT Bold" pitchFamily="34" charset="0"/>
              </a:rPr>
              <a:t>’</a:t>
            </a:r>
            <a:r>
              <a:rPr lang="sr-Latn-RS" sz="4000" dirty="0" smtClean="0">
                <a:latin typeface="Arial Rounded MT Bold" pitchFamily="34" charset="0"/>
              </a:rPr>
              <a:t>Vodovod</a:t>
            </a:r>
            <a:r>
              <a:rPr lang="sr-Latn-RS" dirty="0" smtClean="0">
                <a:latin typeface="Arial Rounded MT Bold" pitchFamily="34" charset="0"/>
              </a:rPr>
              <a:t>’’ a.d. Gradiška</a:t>
            </a:r>
            <a:endParaRPr lang="en-US" dirty="0">
              <a:latin typeface="Arial Rounded MT Bold" pitchFamily="34" charset="0"/>
            </a:endParaRPr>
          </a:p>
        </p:txBody>
      </p:sp>
      <p:sp>
        <p:nvSpPr>
          <p:cNvPr id="10" name="TextBox 9"/>
          <p:cNvSpPr txBox="1"/>
          <p:nvPr/>
        </p:nvSpPr>
        <p:spPr>
          <a:xfrm>
            <a:off x="2664296" y="1052736"/>
            <a:ext cx="5472608" cy="369332"/>
          </a:xfrm>
          <a:prstGeom prst="rect">
            <a:avLst/>
          </a:prstGeom>
          <a:noFill/>
        </p:spPr>
        <p:txBody>
          <a:bodyPr wrap="square" rtlCol="0">
            <a:spAutoFit/>
          </a:bodyPr>
          <a:lstStyle/>
          <a:p>
            <a:r>
              <a:rPr lang="sr-Latn-RS" b="1" dirty="0" smtClean="0">
                <a:latin typeface="Arial" pitchFamily="34" charset="0"/>
                <a:cs typeface="Arial" pitchFamily="34" charset="0"/>
              </a:rPr>
              <a:t>- Water and sewerage network - </a:t>
            </a:r>
            <a:endParaRPr lang="en-US" b="1" dirty="0">
              <a:latin typeface="Arial" pitchFamily="34" charset="0"/>
              <a:cs typeface="Arial" pitchFamily="34" charset="0"/>
            </a:endParaRPr>
          </a:p>
        </p:txBody>
      </p:sp>
    </p:spTree>
    <p:extLst>
      <p:ext uri="{BB962C8B-B14F-4D97-AF65-F5344CB8AC3E}">
        <p14:creationId xmlns:p14="http://schemas.microsoft.com/office/powerpoint/2010/main" val="1108232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rmAutofit fontScale="90000"/>
          </a:bodyPr>
          <a:lstStyle/>
          <a:p>
            <a:r>
              <a:rPr lang="sr-Latn-RS" dirty="0" smtClean="0">
                <a:latin typeface="Arial Rounded MT Bold" pitchFamily="34" charset="0"/>
              </a:rPr>
              <a:t>NRW reduction</a:t>
            </a:r>
            <a:br>
              <a:rPr lang="sr-Latn-RS" dirty="0" smtClean="0">
                <a:latin typeface="Arial Rounded MT Bold" pitchFamily="34" charset="0"/>
              </a:rPr>
            </a:br>
            <a:r>
              <a:rPr lang="sr-Latn-RS" sz="2700" dirty="0" smtClean="0">
                <a:latin typeface="Arial Rounded MT Bold" pitchFamily="34" charset="0"/>
              </a:rPr>
              <a:t>- The problem -</a:t>
            </a:r>
            <a:endParaRPr lang="en-US" sz="2700" dirty="0">
              <a:latin typeface="Arial Rounded MT Bold" pitchFamily="34" charset="0"/>
            </a:endParaRPr>
          </a:p>
        </p:txBody>
      </p:sp>
      <p:graphicFrame>
        <p:nvGraphicFramePr>
          <p:cNvPr id="4" name="Diagram 3"/>
          <p:cNvGraphicFramePr/>
          <p:nvPr>
            <p:extLst>
              <p:ext uri="{D42A27DB-BD31-4B8C-83A1-F6EECF244321}">
                <p14:modId xmlns:p14="http://schemas.microsoft.com/office/powerpoint/2010/main" val="2451040835"/>
              </p:ext>
            </p:extLst>
          </p:nvPr>
        </p:nvGraphicFramePr>
        <p:xfrm>
          <a:off x="539552" y="1628800"/>
          <a:ext cx="4896544"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C:\Users\Korisnik\Desktop\logo_blue_fut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4128" y="4077072"/>
            <a:ext cx="2520280" cy="131492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orisnik\Desktop\aquasan_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21625" y="5589240"/>
            <a:ext cx="1533525" cy="6445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hart 6"/>
          <p:cNvGraphicFramePr/>
          <p:nvPr>
            <p:extLst>
              <p:ext uri="{D42A27DB-BD31-4B8C-83A1-F6EECF244321}">
                <p14:modId xmlns:p14="http://schemas.microsoft.com/office/powerpoint/2010/main" val="1384480266"/>
              </p:ext>
            </p:extLst>
          </p:nvPr>
        </p:nvGraphicFramePr>
        <p:xfrm>
          <a:off x="5292080" y="1432786"/>
          <a:ext cx="2574846" cy="1944216"/>
        </p:xfrm>
        <a:graphic>
          <a:graphicData uri="http://schemas.openxmlformats.org/drawingml/2006/chart">
            <c:chart xmlns:c="http://schemas.openxmlformats.org/drawingml/2006/chart" xmlns:r="http://schemas.openxmlformats.org/officeDocument/2006/relationships" r:id="rId9"/>
          </a:graphicData>
        </a:graphic>
      </p:graphicFrame>
      <p:sp>
        <p:nvSpPr>
          <p:cNvPr id="8" name="TextBox 7"/>
          <p:cNvSpPr txBox="1"/>
          <p:nvPr/>
        </p:nvSpPr>
        <p:spPr>
          <a:xfrm>
            <a:off x="6021625" y="1402194"/>
            <a:ext cx="885453" cy="523220"/>
          </a:xfrm>
          <a:prstGeom prst="rect">
            <a:avLst/>
          </a:prstGeom>
          <a:noFill/>
        </p:spPr>
        <p:txBody>
          <a:bodyPr wrap="square" rtlCol="0">
            <a:spAutoFit/>
          </a:bodyPr>
          <a:lstStyle/>
          <a:p>
            <a:r>
              <a:rPr lang="sr-Latn-BA" sz="2800" dirty="0" smtClean="0">
                <a:solidFill>
                  <a:srgbClr val="FF0000"/>
                </a:solidFill>
                <a:latin typeface="Arial Rounded MT Bold" pitchFamily="34" charset="0"/>
              </a:rPr>
              <a:t>!</a:t>
            </a:r>
            <a:endParaRPr lang="en-US" sz="2800" dirty="0">
              <a:solidFill>
                <a:srgbClr val="FF0000"/>
              </a:solidFill>
              <a:latin typeface="Arial Rounded MT Bold" pitchFamily="34" charset="0"/>
            </a:endParaRPr>
          </a:p>
        </p:txBody>
      </p:sp>
      <p:sp>
        <p:nvSpPr>
          <p:cNvPr id="10" name="TextBox 9"/>
          <p:cNvSpPr txBox="1"/>
          <p:nvPr/>
        </p:nvSpPr>
        <p:spPr>
          <a:xfrm>
            <a:off x="7402029" y="1935996"/>
            <a:ext cx="1584176" cy="1938992"/>
          </a:xfrm>
          <a:prstGeom prst="rect">
            <a:avLst/>
          </a:prstGeom>
          <a:noFill/>
        </p:spPr>
        <p:txBody>
          <a:bodyPr wrap="square" rtlCol="0">
            <a:spAutoFit/>
          </a:bodyPr>
          <a:lstStyle/>
          <a:p>
            <a:pPr marL="285750" indent="-285750">
              <a:buFont typeface="Arial Black" pitchFamily="34" charset="0"/>
              <a:buChar char="!"/>
            </a:pPr>
            <a:r>
              <a:rPr lang="sr-Latn-BA" sz="1200" dirty="0" smtClean="0">
                <a:latin typeface="Arial" pitchFamily="34" charset="0"/>
                <a:cs typeface="Arial" pitchFamily="34" charset="0"/>
              </a:rPr>
              <a:t>Passive leakage control</a:t>
            </a:r>
          </a:p>
          <a:p>
            <a:pPr marL="285750" indent="-285750">
              <a:buFont typeface="Arial Black" pitchFamily="34" charset="0"/>
              <a:buChar char="!"/>
            </a:pPr>
            <a:r>
              <a:rPr lang="sr-Latn-BA" sz="1200" dirty="0" smtClean="0">
                <a:latin typeface="Arial" pitchFamily="34" charset="0"/>
                <a:cs typeface="Arial" pitchFamily="34" charset="0"/>
              </a:rPr>
              <a:t>Insufficient trained employees</a:t>
            </a:r>
          </a:p>
          <a:p>
            <a:pPr marL="285750" indent="-285750">
              <a:buFont typeface="Arial Black" pitchFamily="34" charset="0"/>
              <a:buChar char="!"/>
            </a:pPr>
            <a:r>
              <a:rPr lang="sr-Latn-BA" sz="1200" dirty="0" smtClean="0">
                <a:latin typeface="Arial" pitchFamily="34" charset="0"/>
                <a:cs typeface="Arial" pitchFamily="34" charset="0"/>
              </a:rPr>
              <a:t>Only overall system losses</a:t>
            </a:r>
          </a:p>
          <a:p>
            <a:pPr marL="285750" indent="-285750">
              <a:buFont typeface="Arial Black" pitchFamily="34" charset="0"/>
              <a:buChar char="!"/>
            </a:pPr>
            <a:endParaRPr lang="sr-Latn-BA" sz="1200" dirty="0" smtClean="0">
              <a:latin typeface="Arial" pitchFamily="34" charset="0"/>
              <a:cs typeface="Arial" pitchFamily="34" charset="0"/>
            </a:endParaRPr>
          </a:p>
          <a:p>
            <a:endParaRPr lang="sr-Latn-BA" sz="1200" dirty="0" smtClean="0">
              <a:latin typeface="Arial" pitchFamily="34" charset="0"/>
              <a:cs typeface="Arial" pitchFamily="34" charset="0"/>
            </a:endParaRPr>
          </a:p>
          <a:p>
            <a:endParaRPr lang="en-US" sz="1200" dirty="0">
              <a:latin typeface="Arial" pitchFamily="34" charset="0"/>
              <a:cs typeface="Arial" pitchFamily="34" charset="0"/>
            </a:endParaRPr>
          </a:p>
        </p:txBody>
      </p:sp>
    </p:spTree>
    <p:extLst>
      <p:ext uri="{BB962C8B-B14F-4D97-AF65-F5344CB8AC3E}">
        <p14:creationId xmlns:p14="http://schemas.microsoft.com/office/powerpoint/2010/main" val="3579501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188640"/>
            <a:ext cx="8229600" cy="1143000"/>
          </a:xfrm>
        </p:spPr>
        <p:txBody>
          <a:bodyPr>
            <a:normAutofit fontScale="90000"/>
          </a:bodyPr>
          <a:lstStyle/>
          <a:p>
            <a:r>
              <a:rPr lang="sr-Latn-RS" dirty="0" smtClean="0">
                <a:latin typeface="Arial Rounded MT Bold" pitchFamily="34" charset="0"/>
              </a:rPr>
              <a:t>NRW reduction</a:t>
            </a:r>
            <a:br>
              <a:rPr lang="sr-Latn-RS" dirty="0" smtClean="0">
                <a:latin typeface="Arial Rounded MT Bold" pitchFamily="34" charset="0"/>
              </a:rPr>
            </a:br>
            <a:r>
              <a:rPr lang="sr-Latn-RS" sz="2700" dirty="0" smtClean="0">
                <a:latin typeface="Arial Rounded MT Bold" pitchFamily="34" charset="0"/>
              </a:rPr>
              <a:t>- actions done -</a:t>
            </a:r>
            <a:endParaRPr lang="en-US" sz="2700" dirty="0">
              <a:latin typeface="Arial Rounded MT Bold" pitchFamily="34" charset="0"/>
            </a:endParaRPr>
          </a:p>
        </p:txBody>
      </p:sp>
      <p:pic>
        <p:nvPicPr>
          <p:cNvPr id="2050" name="Picture 2" descr="C:\Users\Korisnik\Desktop\nrw slik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412776"/>
            <a:ext cx="6815485" cy="52995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82400" y="1393567"/>
            <a:ext cx="3622468" cy="738664"/>
          </a:xfrm>
          <a:prstGeom prst="rect">
            <a:avLst/>
          </a:prstGeom>
          <a:noFill/>
        </p:spPr>
        <p:txBody>
          <a:bodyPr wrap="square" rtlCol="0">
            <a:spAutoFit/>
          </a:bodyPr>
          <a:lstStyle/>
          <a:p>
            <a:pPr algn="ctr"/>
            <a:r>
              <a:rPr lang="sr-Latn-BA" sz="1400" b="1" dirty="0" smtClean="0">
                <a:latin typeface="Arial" pitchFamily="34" charset="0"/>
                <a:cs typeface="Arial" pitchFamily="34" charset="0"/>
              </a:rPr>
              <a:t>Workshops as well as hands-on excersises with the support of the trainers</a:t>
            </a:r>
            <a:endParaRPr lang="en-US" sz="1400" b="1" dirty="0">
              <a:latin typeface="Arial" pitchFamily="34" charset="0"/>
              <a:cs typeface="Arial" pitchFamily="34" charset="0"/>
            </a:endParaRPr>
          </a:p>
        </p:txBody>
      </p:sp>
      <p:sp>
        <p:nvSpPr>
          <p:cNvPr id="7" name="Right Arrow 6"/>
          <p:cNvSpPr/>
          <p:nvPr/>
        </p:nvSpPr>
        <p:spPr>
          <a:xfrm rot="19461268">
            <a:off x="6396752" y="2263167"/>
            <a:ext cx="504069" cy="170176"/>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1710854">
            <a:off x="6432035" y="5627227"/>
            <a:ext cx="504069" cy="170176"/>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5005" y="760016"/>
            <a:ext cx="1210618" cy="633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4387" y="6102442"/>
            <a:ext cx="1210618" cy="633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6903186" y="5301208"/>
            <a:ext cx="2196549" cy="954107"/>
          </a:xfrm>
          <a:prstGeom prst="rect">
            <a:avLst/>
          </a:prstGeom>
          <a:noFill/>
        </p:spPr>
        <p:txBody>
          <a:bodyPr wrap="square" rtlCol="0">
            <a:spAutoFit/>
          </a:bodyPr>
          <a:lstStyle/>
          <a:p>
            <a:pPr algn="ctr"/>
            <a:r>
              <a:rPr lang="sr-Latn-BA" sz="1400" b="1" dirty="0" smtClean="0">
                <a:latin typeface="Arial" pitchFamily="34" charset="0"/>
                <a:cs typeface="Arial" pitchFamily="34" charset="0"/>
              </a:rPr>
              <a:t>Workshops as well as hands-on excersises with the support of the trainers</a:t>
            </a:r>
            <a:endParaRPr lang="en-US" sz="1400" b="1" dirty="0">
              <a:latin typeface="Arial" pitchFamily="34" charset="0"/>
              <a:cs typeface="Arial" pitchFamily="34" charset="0"/>
            </a:endParaRPr>
          </a:p>
        </p:txBody>
      </p:sp>
      <p:pic>
        <p:nvPicPr>
          <p:cNvPr id="205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060848"/>
            <a:ext cx="8791575" cy="456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476672"/>
            <a:ext cx="8858250" cy="456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592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5"/>
                                        </p:tgtEl>
                                        <p:attrNameLst>
                                          <p:attrName>style.visibility</p:attrName>
                                        </p:attrNameLst>
                                      </p:cBhvr>
                                      <p:to>
                                        <p:strVal val="visible"/>
                                      </p:to>
                                    </p:set>
                                    <p:animEffect transition="in" filter="fade">
                                      <p:cBhvr>
                                        <p:cTn id="17" dur="1000"/>
                                        <p:tgtEl>
                                          <p:spTgt spid="2055"/>
                                        </p:tgtEl>
                                      </p:cBhvr>
                                    </p:animEffect>
                                    <p:anim calcmode="lin" valueType="num">
                                      <p:cBhvr>
                                        <p:cTn id="18" dur="1000" fill="hold"/>
                                        <p:tgtEl>
                                          <p:spTgt spid="2055"/>
                                        </p:tgtEl>
                                        <p:attrNameLst>
                                          <p:attrName>ppt_x</p:attrName>
                                        </p:attrNameLst>
                                      </p:cBhvr>
                                      <p:tavLst>
                                        <p:tav tm="0">
                                          <p:val>
                                            <p:strVal val="#ppt_x"/>
                                          </p:val>
                                        </p:tav>
                                        <p:tav tm="100000">
                                          <p:val>
                                            <p:strVal val="#ppt_x"/>
                                          </p:val>
                                        </p:tav>
                                      </p:tavLst>
                                    </p:anim>
                                    <p:anim calcmode="lin" valueType="num">
                                      <p:cBhvr>
                                        <p:cTn id="19" dur="1000" fill="hold"/>
                                        <p:tgtEl>
                                          <p:spTgt spid="205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057"/>
                                        </p:tgtEl>
                                        <p:attrNameLst>
                                          <p:attrName>style.visibility</p:attrName>
                                        </p:attrNameLst>
                                      </p:cBhvr>
                                      <p:to>
                                        <p:strVal val="visible"/>
                                      </p:to>
                                    </p:set>
                                    <p:animEffect transition="in" filter="fade">
                                      <p:cBhvr>
                                        <p:cTn id="24" dur="1000"/>
                                        <p:tgtEl>
                                          <p:spTgt spid="2057"/>
                                        </p:tgtEl>
                                      </p:cBhvr>
                                    </p:animEffect>
                                    <p:anim calcmode="lin" valueType="num">
                                      <p:cBhvr>
                                        <p:cTn id="25" dur="1000" fill="hold"/>
                                        <p:tgtEl>
                                          <p:spTgt spid="2057"/>
                                        </p:tgtEl>
                                        <p:attrNameLst>
                                          <p:attrName>ppt_x</p:attrName>
                                        </p:attrNameLst>
                                      </p:cBhvr>
                                      <p:tavLst>
                                        <p:tav tm="0">
                                          <p:val>
                                            <p:strVal val="#ppt_x"/>
                                          </p:val>
                                        </p:tav>
                                        <p:tav tm="100000">
                                          <p:val>
                                            <p:strVal val="#ppt_x"/>
                                          </p:val>
                                        </p:tav>
                                      </p:tavLst>
                                    </p:anim>
                                    <p:anim calcmode="lin" valueType="num">
                                      <p:cBhvr>
                                        <p:cTn id="26" dur="1000" fill="hold"/>
                                        <p:tgtEl>
                                          <p:spTgt spid="205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xit" presetSubtype="0" fill="hold" grpId="1" nodeType="clickEffect">
                                  <p:stCondLst>
                                    <p:cond delay="0"/>
                                  </p:stCondLst>
                                  <p:childTnLst>
                                    <p:animEffect transition="out" filter="fade">
                                      <p:cBhvr>
                                        <p:cTn id="30" dur="1000"/>
                                        <p:tgtEl>
                                          <p:spTgt spid="5"/>
                                        </p:tgtEl>
                                      </p:cBhvr>
                                    </p:animEffect>
                                    <p:anim calcmode="lin" valueType="num">
                                      <p:cBhvr>
                                        <p:cTn id="31" dur="1000"/>
                                        <p:tgtEl>
                                          <p:spTgt spid="5"/>
                                        </p:tgtEl>
                                        <p:attrNameLst>
                                          <p:attrName>ppt_x</p:attrName>
                                        </p:attrNameLst>
                                      </p:cBhvr>
                                      <p:tavLst>
                                        <p:tav tm="0">
                                          <p:val>
                                            <p:strVal val="ppt_x"/>
                                          </p:val>
                                        </p:tav>
                                        <p:tav tm="100000">
                                          <p:val>
                                            <p:strVal val="ppt_x"/>
                                          </p:val>
                                        </p:tav>
                                      </p:tavLst>
                                    </p:anim>
                                    <p:anim calcmode="lin" valueType="num">
                                      <p:cBhvr>
                                        <p:cTn id="32" dur="1000"/>
                                        <p:tgtEl>
                                          <p:spTgt spid="5"/>
                                        </p:tgtEl>
                                        <p:attrNameLst>
                                          <p:attrName>ppt_y</p:attrName>
                                        </p:attrNameLst>
                                      </p:cBhvr>
                                      <p:tavLst>
                                        <p:tav tm="0">
                                          <p:val>
                                            <p:strVal val="ppt_y"/>
                                          </p:val>
                                        </p:tav>
                                        <p:tav tm="100000">
                                          <p:val>
                                            <p:strVal val="ppt_y+.1"/>
                                          </p:val>
                                        </p:tav>
                                      </p:tavLst>
                                    </p:anim>
                                    <p:set>
                                      <p:cBhvr>
                                        <p:cTn id="33" dur="1" fill="hold">
                                          <p:stCondLst>
                                            <p:cond delay="999"/>
                                          </p:stCondLst>
                                        </p:cTn>
                                        <p:tgtEl>
                                          <p:spTgt spid="5"/>
                                        </p:tgtEl>
                                        <p:attrNameLst>
                                          <p:attrName>style.visibility</p:attrName>
                                        </p:attrNameLst>
                                      </p:cBhvr>
                                      <p:to>
                                        <p:strVal val="hidden"/>
                                      </p:to>
                                    </p:set>
                                  </p:childTnLst>
                                </p:cTn>
                              </p:par>
                              <p:par>
                                <p:cTn id="34" presetID="42" presetClass="exit" presetSubtype="0" fill="hold" nodeType="withEffect">
                                  <p:stCondLst>
                                    <p:cond delay="0"/>
                                  </p:stCondLst>
                                  <p:childTnLst>
                                    <p:animEffect transition="out" filter="fade">
                                      <p:cBhvr>
                                        <p:cTn id="35" dur="1000"/>
                                        <p:tgtEl>
                                          <p:spTgt spid="2055"/>
                                        </p:tgtEl>
                                      </p:cBhvr>
                                    </p:animEffect>
                                    <p:anim calcmode="lin" valueType="num">
                                      <p:cBhvr>
                                        <p:cTn id="36" dur="1000"/>
                                        <p:tgtEl>
                                          <p:spTgt spid="2055"/>
                                        </p:tgtEl>
                                        <p:attrNameLst>
                                          <p:attrName>ppt_x</p:attrName>
                                        </p:attrNameLst>
                                      </p:cBhvr>
                                      <p:tavLst>
                                        <p:tav tm="0">
                                          <p:val>
                                            <p:strVal val="ppt_x"/>
                                          </p:val>
                                        </p:tav>
                                        <p:tav tm="100000">
                                          <p:val>
                                            <p:strVal val="ppt_x"/>
                                          </p:val>
                                        </p:tav>
                                      </p:tavLst>
                                    </p:anim>
                                    <p:anim calcmode="lin" valueType="num">
                                      <p:cBhvr>
                                        <p:cTn id="37" dur="1000"/>
                                        <p:tgtEl>
                                          <p:spTgt spid="2055"/>
                                        </p:tgtEl>
                                        <p:attrNameLst>
                                          <p:attrName>ppt_y</p:attrName>
                                        </p:attrNameLst>
                                      </p:cBhvr>
                                      <p:tavLst>
                                        <p:tav tm="0">
                                          <p:val>
                                            <p:strVal val="ppt_y"/>
                                          </p:val>
                                        </p:tav>
                                        <p:tav tm="100000">
                                          <p:val>
                                            <p:strVal val="ppt_y+.1"/>
                                          </p:val>
                                        </p:tav>
                                      </p:tavLst>
                                    </p:anim>
                                    <p:set>
                                      <p:cBhvr>
                                        <p:cTn id="38" dur="1" fill="hold">
                                          <p:stCondLst>
                                            <p:cond delay="999"/>
                                          </p:stCondLst>
                                        </p:cTn>
                                        <p:tgtEl>
                                          <p:spTgt spid="2055"/>
                                        </p:tgtEl>
                                        <p:attrNameLst>
                                          <p:attrName>style.visibility</p:attrName>
                                        </p:attrNameLst>
                                      </p:cBhvr>
                                      <p:to>
                                        <p:strVal val="hidden"/>
                                      </p:to>
                                    </p:set>
                                  </p:childTnLst>
                                </p:cTn>
                              </p:par>
                              <p:par>
                                <p:cTn id="39" presetID="42" presetClass="exit" presetSubtype="0" fill="hold" nodeType="withEffect">
                                  <p:stCondLst>
                                    <p:cond delay="0"/>
                                  </p:stCondLst>
                                  <p:childTnLst>
                                    <p:animEffect transition="out" filter="fade">
                                      <p:cBhvr>
                                        <p:cTn id="40" dur="1000"/>
                                        <p:tgtEl>
                                          <p:spTgt spid="2057"/>
                                        </p:tgtEl>
                                      </p:cBhvr>
                                    </p:animEffect>
                                    <p:anim calcmode="lin" valueType="num">
                                      <p:cBhvr>
                                        <p:cTn id="41" dur="1000"/>
                                        <p:tgtEl>
                                          <p:spTgt spid="2057"/>
                                        </p:tgtEl>
                                        <p:attrNameLst>
                                          <p:attrName>ppt_x</p:attrName>
                                        </p:attrNameLst>
                                      </p:cBhvr>
                                      <p:tavLst>
                                        <p:tav tm="0">
                                          <p:val>
                                            <p:strVal val="ppt_x"/>
                                          </p:val>
                                        </p:tav>
                                        <p:tav tm="100000">
                                          <p:val>
                                            <p:strVal val="ppt_x"/>
                                          </p:val>
                                        </p:tav>
                                      </p:tavLst>
                                    </p:anim>
                                    <p:anim calcmode="lin" valueType="num">
                                      <p:cBhvr>
                                        <p:cTn id="42" dur="1000"/>
                                        <p:tgtEl>
                                          <p:spTgt spid="2057"/>
                                        </p:tgtEl>
                                        <p:attrNameLst>
                                          <p:attrName>ppt_y</p:attrName>
                                        </p:attrNameLst>
                                      </p:cBhvr>
                                      <p:tavLst>
                                        <p:tav tm="0">
                                          <p:val>
                                            <p:strVal val="ppt_y"/>
                                          </p:val>
                                        </p:tav>
                                        <p:tav tm="100000">
                                          <p:val>
                                            <p:strVal val="ppt_y+.1"/>
                                          </p:val>
                                        </p:tav>
                                      </p:tavLst>
                                    </p:anim>
                                    <p:set>
                                      <p:cBhvr>
                                        <p:cTn id="43" dur="1" fill="hold">
                                          <p:stCondLst>
                                            <p:cond delay="999"/>
                                          </p:stCondLst>
                                        </p:cTn>
                                        <p:tgtEl>
                                          <p:spTgt spid="205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2" presetClass="exit" presetSubtype="0" fill="hold" grpId="1" nodeType="clickEffect">
                                  <p:stCondLst>
                                    <p:cond delay="0"/>
                                  </p:stCondLst>
                                  <p:childTnLst>
                                    <p:animEffect transition="out" filter="fade">
                                      <p:cBhvr>
                                        <p:cTn id="47" dur="1000"/>
                                        <p:tgtEl>
                                          <p:spTgt spid="7"/>
                                        </p:tgtEl>
                                      </p:cBhvr>
                                    </p:animEffect>
                                    <p:anim calcmode="lin" valueType="num">
                                      <p:cBhvr>
                                        <p:cTn id="48" dur="1000"/>
                                        <p:tgtEl>
                                          <p:spTgt spid="7"/>
                                        </p:tgtEl>
                                        <p:attrNameLst>
                                          <p:attrName>ppt_x</p:attrName>
                                        </p:attrNameLst>
                                      </p:cBhvr>
                                      <p:tavLst>
                                        <p:tav tm="0">
                                          <p:val>
                                            <p:strVal val="ppt_x"/>
                                          </p:val>
                                        </p:tav>
                                        <p:tav tm="100000">
                                          <p:val>
                                            <p:strVal val="ppt_x"/>
                                          </p:val>
                                        </p:tav>
                                      </p:tavLst>
                                    </p:anim>
                                    <p:anim calcmode="lin" valueType="num">
                                      <p:cBhvr>
                                        <p:cTn id="49" dur="1000"/>
                                        <p:tgtEl>
                                          <p:spTgt spid="7"/>
                                        </p:tgtEl>
                                        <p:attrNameLst>
                                          <p:attrName>ppt_y</p:attrName>
                                        </p:attrNameLst>
                                      </p:cBhvr>
                                      <p:tavLst>
                                        <p:tav tm="0">
                                          <p:val>
                                            <p:strVal val="ppt_y"/>
                                          </p:val>
                                        </p:tav>
                                        <p:tav tm="100000">
                                          <p:val>
                                            <p:strVal val="ppt_y+.1"/>
                                          </p:val>
                                        </p:tav>
                                      </p:tavLst>
                                    </p:anim>
                                    <p:set>
                                      <p:cBhvr>
                                        <p:cTn id="50" dur="1" fill="hold">
                                          <p:stCondLst>
                                            <p:cond delay="999"/>
                                          </p:stCondLst>
                                        </p:cTn>
                                        <p:tgtEl>
                                          <p:spTgt spid="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1000" fill="hold"/>
                                        <p:tgtEl>
                                          <p:spTgt spid="23"/>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2059"/>
                                        </p:tgtEl>
                                        <p:attrNameLst>
                                          <p:attrName>style.visibility</p:attrName>
                                        </p:attrNameLst>
                                      </p:cBhvr>
                                      <p:to>
                                        <p:strVal val="visible"/>
                                      </p:to>
                                    </p:set>
                                    <p:animEffect transition="in" filter="fade">
                                      <p:cBhvr>
                                        <p:cTn id="72" dur="1000"/>
                                        <p:tgtEl>
                                          <p:spTgt spid="2059"/>
                                        </p:tgtEl>
                                      </p:cBhvr>
                                    </p:animEffect>
                                    <p:anim calcmode="lin" valueType="num">
                                      <p:cBhvr>
                                        <p:cTn id="73" dur="1000" fill="hold"/>
                                        <p:tgtEl>
                                          <p:spTgt spid="2059"/>
                                        </p:tgtEl>
                                        <p:attrNameLst>
                                          <p:attrName>ppt_x</p:attrName>
                                        </p:attrNameLst>
                                      </p:cBhvr>
                                      <p:tavLst>
                                        <p:tav tm="0">
                                          <p:val>
                                            <p:strVal val="#ppt_x"/>
                                          </p:val>
                                        </p:tav>
                                        <p:tav tm="100000">
                                          <p:val>
                                            <p:strVal val="#ppt_x"/>
                                          </p:val>
                                        </p:tav>
                                      </p:tavLst>
                                    </p:anim>
                                    <p:anim calcmode="lin" valueType="num">
                                      <p:cBhvr>
                                        <p:cTn id="74" dur="1000" fill="hold"/>
                                        <p:tgtEl>
                                          <p:spTgt spid="2059"/>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xit" presetSubtype="0" fill="hold" grpId="1" nodeType="clickEffect">
                                  <p:stCondLst>
                                    <p:cond delay="0"/>
                                  </p:stCondLst>
                                  <p:childTnLst>
                                    <p:animEffect transition="out" filter="fade">
                                      <p:cBhvr>
                                        <p:cTn id="78" dur="1000"/>
                                        <p:tgtEl>
                                          <p:spTgt spid="23"/>
                                        </p:tgtEl>
                                      </p:cBhvr>
                                    </p:animEffect>
                                    <p:anim calcmode="lin" valueType="num">
                                      <p:cBhvr>
                                        <p:cTn id="79" dur="1000"/>
                                        <p:tgtEl>
                                          <p:spTgt spid="23"/>
                                        </p:tgtEl>
                                        <p:attrNameLst>
                                          <p:attrName>ppt_x</p:attrName>
                                        </p:attrNameLst>
                                      </p:cBhvr>
                                      <p:tavLst>
                                        <p:tav tm="0">
                                          <p:val>
                                            <p:strVal val="ppt_x"/>
                                          </p:val>
                                        </p:tav>
                                        <p:tav tm="100000">
                                          <p:val>
                                            <p:strVal val="ppt_x"/>
                                          </p:val>
                                        </p:tav>
                                      </p:tavLst>
                                    </p:anim>
                                    <p:anim calcmode="lin" valueType="num">
                                      <p:cBhvr>
                                        <p:cTn id="80" dur="1000"/>
                                        <p:tgtEl>
                                          <p:spTgt spid="23"/>
                                        </p:tgtEl>
                                        <p:attrNameLst>
                                          <p:attrName>ppt_y</p:attrName>
                                        </p:attrNameLst>
                                      </p:cBhvr>
                                      <p:tavLst>
                                        <p:tav tm="0">
                                          <p:val>
                                            <p:strVal val="ppt_y"/>
                                          </p:val>
                                        </p:tav>
                                        <p:tav tm="100000">
                                          <p:val>
                                            <p:strVal val="ppt_y+.1"/>
                                          </p:val>
                                        </p:tav>
                                      </p:tavLst>
                                    </p:anim>
                                    <p:set>
                                      <p:cBhvr>
                                        <p:cTn id="81" dur="1" fill="hold">
                                          <p:stCondLst>
                                            <p:cond delay="999"/>
                                          </p:stCondLst>
                                        </p:cTn>
                                        <p:tgtEl>
                                          <p:spTgt spid="23"/>
                                        </p:tgtEl>
                                        <p:attrNameLst>
                                          <p:attrName>style.visibility</p:attrName>
                                        </p:attrNameLst>
                                      </p:cBhvr>
                                      <p:to>
                                        <p:strVal val="hidden"/>
                                      </p:to>
                                    </p:set>
                                  </p:childTnLst>
                                </p:cTn>
                              </p:par>
                              <p:par>
                                <p:cTn id="82" presetID="42" presetClass="exit" presetSubtype="0" fill="hold" grpId="1" nodeType="withEffect">
                                  <p:stCondLst>
                                    <p:cond delay="0"/>
                                  </p:stCondLst>
                                  <p:childTnLst>
                                    <p:animEffect transition="out" filter="fade">
                                      <p:cBhvr>
                                        <p:cTn id="83" dur="1000"/>
                                        <p:tgtEl>
                                          <p:spTgt spid="27"/>
                                        </p:tgtEl>
                                      </p:cBhvr>
                                    </p:animEffect>
                                    <p:anim calcmode="lin" valueType="num">
                                      <p:cBhvr>
                                        <p:cTn id="84" dur="1000"/>
                                        <p:tgtEl>
                                          <p:spTgt spid="27"/>
                                        </p:tgtEl>
                                        <p:attrNameLst>
                                          <p:attrName>ppt_x</p:attrName>
                                        </p:attrNameLst>
                                      </p:cBhvr>
                                      <p:tavLst>
                                        <p:tav tm="0">
                                          <p:val>
                                            <p:strVal val="ppt_x"/>
                                          </p:val>
                                        </p:tav>
                                        <p:tav tm="100000">
                                          <p:val>
                                            <p:strVal val="ppt_x"/>
                                          </p:val>
                                        </p:tav>
                                      </p:tavLst>
                                    </p:anim>
                                    <p:anim calcmode="lin" valueType="num">
                                      <p:cBhvr>
                                        <p:cTn id="85" dur="1000"/>
                                        <p:tgtEl>
                                          <p:spTgt spid="27"/>
                                        </p:tgtEl>
                                        <p:attrNameLst>
                                          <p:attrName>ppt_y</p:attrName>
                                        </p:attrNameLst>
                                      </p:cBhvr>
                                      <p:tavLst>
                                        <p:tav tm="0">
                                          <p:val>
                                            <p:strVal val="ppt_y"/>
                                          </p:val>
                                        </p:tav>
                                        <p:tav tm="100000">
                                          <p:val>
                                            <p:strVal val="ppt_y+.1"/>
                                          </p:val>
                                        </p:tav>
                                      </p:tavLst>
                                    </p:anim>
                                    <p:set>
                                      <p:cBhvr>
                                        <p:cTn id="86" dur="1" fill="hold">
                                          <p:stCondLst>
                                            <p:cond delay="999"/>
                                          </p:stCondLst>
                                        </p:cTn>
                                        <p:tgtEl>
                                          <p:spTgt spid="27"/>
                                        </p:tgtEl>
                                        <p:attrNameLst>
                                          <p:attrName>style.visibility</p:attrName>
                                        </p:attrNameLst>
                                      </p:cBhvr>
                                      <p:to>
                                        <p:strVal val="hidden"/>
                                      </p:to>
                                    </p:set>
                                  </p:childTnLst>
                                </p:cTn>
                              </p:par>
                              <p:par>
                                <p:cTn id="87" presetID="42" presetClass="exit" presetSubtype="0" fill="hold" nodeType="withEffect">
                                  <p:stCondLst>
                                    <p:cond delay="0"/>
                                  </p:stCondLst>
                                  <p:childTnLst>
                                    <p:animEffect transition="out" filter="fade">
                                      <p:cBhvr>
                                        <p:cTn id="88" dur="1000"/>
                                        <p:tgtEl>
                                          <p:spTgt spid="26"/>
                                        </p:tgtEl>
                                      </p:cBhvr>
                                    </p:animEffect>
                                    <p:anim calcmode="lin" valueType="num">
                                      <p:cBhvr>
                                        <p:cTn id="89" dur="1000"/>
                                        <p:tgtEl>
                                          <p:spTgt spid="26"/>
                                        </p:tgtEl>
                                        <p:attrNameLst>
                                          <p:attrName>ppt_x</p:attrName>
                                        </p:attrNameLst>
                                      </p:cBhvr>
                                      <p:tavLst>
                                        <p:tav tm="0">
                                          <p:val>
                                            <p:strVal val="ppt_x"/>
                                          </p:val>
                                        </p:tav>
                                        <p:tav tm="100000">
                                          <p:val>
                                            <p:strVal val="ppt_x"/>
                                          </p:val>
                                        </p:tav>
                                      </p:tavLst>
                                    </p:anim>
                                    <p:anim calcmode="lin" valueType="num">
                                      <p:cBhvr>
                                        <p:cTn id="90" dur="1000"/>
                                        <p:tgtEl>
                                          <p:spTgt spid="26"/>
                                        </p:tgtEl>
                                        <p:attrNameLst>
                                          <p:attrName>ppt_y</p:attrName>
                                        </p:attrNameLst>
                                      </p:cBhvr>
                                      <p:tavLst>
                                        <p:tav tm="0">
                                          <p:val>
                                            <p:strVal val="ppt_y"/>
                                          </p:val>
                                        </p:tav>
                                        <p:tav tm="100000">
                                          <p:val>
                                            <p:strVal val="ppt_y+.1"/>
                                          </p:val>
                                        </p:tav>
                                      </p:tavLst>
                                    </p:anim>
                                    <p:set>
                                      <p:cBhvr>
                                        <p:cTn id="91" dur="1" fill="hold">
                                          <p:stCondLst>
                                            <p:cond delay="999"/>
                                          </p:stCondLst>
                                        </p:cTn>
                                        <p:tgtEl>
                                          <p:spTgt spid="26"/>
                                        </p:tgtEl>
                                        <p:attrNameLst>
                                          <p:attrName>style.visibility</p:attrName>
                                        </p:attrNameLst>
                                      </p:cBhvr>
                                      <p:to>
                                        <p:strVal val="hidden"/>
                                      </p:to>
                                    </p:set>
                                  </p:childTnLst>
                                </p:cTn>
                              </p:par>
                              <p:par>
                                <p:cTn id="92" presetID="42" presetClass="exit" presetSubtype="0" fill="hold" nodeType="withEffect">
                                  <p:stCondLst>
                                    <p:cond delay="0"/>
                                  </p:stCondLst>
                                  <p:childTnLst>
                                    <p:animEffect transition="out" filter="fade">
                                      <p:cBhvr>
                                        <p:cTn id="93" dur="1000"/>
                                        <p:tgtEl>
                                          <p:spTgt spid="2059"/>
                                        </p:tgtEl>
                                      </p:cBhvr>
                                    </p:animEffect>
                                    <p:anim calcmode="lin" valueType="num">
                                      <p:cBhvr>
                                        <p:cTn id="94" dur="1000"/>
                                        <p:tgtEl>
                                          <p:spTgt spid="2059"/>
                                        </p:tgtEl>
                                        <p:attrNameLst>
                                          <p:attrName>ppt_x</p:attrName>
                                        </p:attrNameLst>
                                      </p:cBhvr>
                                      <p:tavLst>
                                        <p:tav tm="0">
                                          <p:val>
                                            <p:strVal val="ppt_x"/>
                                          </p:val>
                                        </p:tav>
                                        <p:tav tm="100000">
                                          <p:val>
                                            <p:strVal val="ppt_x"/>
                                          </p:val>
                                        </p:tav>
                                      </p:tavLst>
                                    </p:anim>
                                    <p:anim calcmode="lin" valueType="num">
                                      <p:cBhvr>
                                        <p:cTn id="95" dur="1000"/>
                                        <p:tgtEl>
                                          <p:spTgt spid="2059"/>
                                        </p:tgtEl>
                                        <p:attrNameLst>
                                          <p:attrName>ppt_y</p:attrName>
                                        </p:attrNameLst>
                                      </p:cBhvr>
                                      <p:tavLst>
                                        <p:tav tm="0">
                                          <p:val>
                                            <p:strVal val="ppt_y"/>
                                          </p:val>
                                        </p:tav>
                                        <p:tav tm="100000">
                                          <p:val>
                                            <p:strVal val="ppt_y+.1"/>
                                          </p:val>
                                        </p:tav>
                                      </p:tavLst>
                                    </p:anim>
                                    <p:set>
                                      <p:cBhvr>
                                        <p:cTn id="96" dur="1" fill="hold">
                                          <p:stCondLst>
                                            <p:cond delay="999"/>
                                          </p:stCondLst>
                                        </p:cTn>
                                        <p:tgtEl>
                                          <p:spTgt spid="20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animBg="1"/>
      <p:bldP spid="7" grpId="1" animBg="1"/>
      <p:bldP spid="23" grpId="0" animBg="1"/>
      <p:bldP spid="23" grpId="1" animBg="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788840"/>
            <a:ext cx="5976664" cy="5069160"/>
          </a:xfrm>
        </p:spPr>
        <p:txBody>
          <a:bodyPr>
            <a:normAutofit fontScale="92500" lnSpcReduction="20000"/>
          </a:bodyPr>
          <a:lstStyle/>
          <a:p>
            <a:pPr>
              <a:buFont typeface="Wingdings" pitchFamily="2" charset="2"/>
              <a:buChar char="ü"/>
            </a:pPr>
            <a:r>
              <a:rPr lang="sr-Latn-BA" sz="1800" dirty="0" smtClean="0">
                <a:latin typeface="Arial" pitchFamily="34" charset="0"/>
                <a:cs typeface="Arial" pitchFamily="34" charset="0"/>
              </a:rPr>
              <a:t>Trained employees</a:t>
            </a:r>
          </a:p>
          <a:p>
            <a:pPr>
              <a:buFont typeface="Wingdings" pitchFamily="2" charset="2"/>
              <a:buChar char="ü"/>
            </a:pPr>
            <a:r>
              <a:rPr lang="sr-Latn-BA" sz="1800" b="1" i="1" dirty="0" smtClean="0">
                <a:latin typeface="Arial" pitchFamily="34" charset="0"/>
                <a:cs typeface="Arial" pitchFamily="34" charset="0"/>
              </a:rPr>
              <a:t>Leak Detection Team </a:t>
            </a:r>
            <a:r>
              <a:rPr lang="sr-Latn-BA" sz="1800" dirty="0" smtClean="0">
                <a:latin typeface="Arial" pitchFamily="34" charset="0"/>
                <a:cs typeface="Arial" pitchFamily="34" charset="0"/>
              </a:rPr>
              <a:t>and </a:t>
            </a:r>
            <a:r>
              <a:rPr lang="sr-Latn-BA" sz="1800" b="1" i="1" dirty="0" smtClean="0">
                <a:latin typeface="Arial" pitchFamily="34" charset="0"/>
                <a:cs typeface="Arial" pitchFamily="34" charset="0"/>
              </a:rPr>
              <a:t>GIS Team</a:t>
            </a:r>
          </a:p>
          <a:p>
            <a:pPr>
              <a:buFont typeface="Wingdings" pitchFamily="2" charset="2"/>
              <a:buChar char="ü"/>
            </a:pPr>
            <a:r>
              <a:rPr lang="sr-Latn-BA" sz="1800" b="1" i="1" dirty="0" smtClean="0">
                <a:latin typeface="Arial" pitchFamily="34" charset="0"/>
                <a:cs typeface="Arial" pitchFamily="34" charset="0"/>
              </a:rPr>
              <a:t>NRW reduction strategy – action plan</a:t>
            </a:r>
            <a:r>
              <a:rPr lang="sr-Latn-BA" sz="1800" dirty="0" smtClean="0">
                <a:latin typeface="Arial" pitchFamily="34" charset="0"/>
                <a:cs typeface="Arial" pitchFamily="34" charset="0"/>
              </a:rPr>
              <a:t> /yearly/ (within utility’s operational strategy)</a:t>
            </a:r>
          </a:p>
          <a:p>
            <a:pPr>
              <a:buFont typeface="Wingdings" pitchFamily="2" charset="2"/>
              <a:buChar char="ü"/>
            </a:pPr>
            <a:r>
              <a:rPr lang="sr-Latn-BA" sz="1800" dirty="0" smtClean="0">
                <a:latin typeface="Arial" pitchFamily="34" charset="0"/>
                <a:cs typeface="Arial" pitchFamily="34" charset="0"/>
              </a:rPr>
              <a:t>Completed main records and </a:t>
            </a:r>
          </a:p>
          <a:p>
            <a:pPr marL="0" indent="0">
              <a:buNone/>
            </a:pPr>
            <a:r>
              <a:rPr lang="sr-Latn-BA" sz="1800" b="1" i="1" dirty="0" smtClean="0">
                <a:latin typeface="Arial" pitchFamily="34" charset="0"/>
                <a:cs typeface="Arial" pitchFamily="34" charset="0"/>
              </a:rPr>
              <a:t>GIS based asset register of the water supply network</a:t>
            </a:r>
          </a:p>
          <a:p>
            <a:pPr>
              <a:buFont typeface="Wingdings" pitchFamily="2" charset="2"/>
              <a:buChar char="ü"/>
            </a:pPr>
            <a:r>
              <a:rPr lang="sr-Latn-BA" sz="1800" b="1" i="1" dirty="0" smtClean="0">
                <a:latin typeface="Arial" pitchFamily="34" charset="0"/>
                <a:cs typeface="Arial" pitchFamily="34" charset="0"/>
              </a:rPr>
              <a:t>Latest available orthophoto map</a:t>
            </a:r>
          </a:p>
          <a:p>
            <a:pPr>
              <a:buFont typeface="Wingdings" pitchFamily="2" charset="2"/>
              <a:buChar char="ü"/>
            </a:pPr>
            <a:r>
              <a:rPr lang="sr-Latn-BA" sz="1800" b="1" i="1" dirty="0" smtClean="0">
                <a:latin typeface="Arial" pitchFamily="34" charset="0"/>
                <a:cs typeface="Arial" pitchFamily="34" charset="0"/>
              </a:rPr>
              <a:t>GIS equipment – </a:t>
            </a:r>
            <a:r>
              <a:rPr lang="sr-Latn-BA" sz="1800" dirty="0" smtClean="0">
                <a:latin typeface="Arial" pitchFamily="34" charset="0"/>
                <a:cs typeface="Arial" pitchFamily="34" charset="0"/>
              </a:rPr>
              <a:t>GPS device, computers, software</a:t>
            </a:r>
          </a:p>
          <a:p>
            <a:pPr>
              <a:buFont typeface="Wingdings" pitchFamily="2" charset="2"/>
              <a:buChar char="ü"/>
            </a:pPr>
            <a:r>
              <a:rPr lang="sr-Latn-BA" sz="1800" b="1" i="1" dirty="0" smtClean="0">
                <a:latin typeface="Arial" pitchFamily="34" charset="0"/>
                <a:cs typeface="Arial" pitchFamily="34" charset="0"/>
              </a:rPr>
              <a:t>Designed and set up DMA zones that cover complete network</a:t>
            </a:r>
          </a:p>
          <a:p>
            <a:pPr>
              <a:buFont typeface="Wingdings" pitchFamily="2" charset="2"/>
              <a:buChar char="ü"/>
            </a:pPr>
            <a:r>
              <a:rPr lang="sr-Latn-BA" sz="1800" b="1" i="1" dirty="0" smtClean="0">
                <a:latin typeface="Arial" pitchFamily="34" charset="0"/>
                <a:cs typeface="Arial" pitchFamily="34" charset="0"/>
              </a:rPr>
              <a:t>Clear list of water clients, divided by DMA zones</a:t>
            </a:r>
          </a:p>
          <a:p>
            <a:pPr>
              <a:buFont typeface="Wingdings" pitchFamily="2" charset="2"/>
              <a:buChar char="ü"/>
            </a:pPr>
            <a:r>
              <a:rPr lang="sr-Latn-BA" sz="1800" b="1" i="1" dirty="0" smtClean="0">
                <a:latin typeface="Arial" pitchFamily="34" charset="0"/>
                <a:cs typeface="Arial" pitchFamily="34" charset="0"/>
              </a:rPr>
              <a:t>Procurement of NRW and leak detection equipment – </a:t>
            </a:r>
            <a:r>
              <a:rPr lang="sr-Latn-BA" sz="1800" dirty="0" smtClean="0">
                <a:latin typeface="Arial" pitchFamily="34" charset="0"/>
                <a:cs typeface="Arial" pitchFamily="34" charset="0"/>
              </a:rPr>
              <a:t>bulk meters, data loggers, ultrasonic flowmeter, Geophone, noise loggers</a:t>
            </a:r>
          </a:p>
          <a:p>
            <a:pPr>
              <a:buFont typeface="Wingdings" pitchFamily="2" charset="2"/>
              <a:buChar char="ü"/>
            </a:pPr>
            <a:r>
              <a:rPr lang="sr-Latn-BA" sz="1800" dirty="0" smtClean="0">
                <a:latin typeface="Arial" pitchFamily="34" charset="0"/>
                <a:cs typeface="Arial" pitchFamily="34" charset="0"/>
              </a:rPr>
              <a:t>Continious monitoring and water balance analysis</a:t>
            </a:r>
          </a:p>
          <a:p>
            <a:pPr>
              <a:buFont typeface="Wingdings" pitchFamily="2" charset="2"/>
              <a:buChar char="ü"/>
            </a:pPr>
            <a:r>
              <a:rPr lang="sr-Latn-BA" sz="1800" b="1" dirty="0" smtClean="0">
                <a:latin typeface="Arial" pitchFamily="34" charset="0"/>
                <a:cs typeface="Arial" pitchFamily="34" charset="0"/>
              </a:rPr>
              <a:t>Water balance for DMA Zones and total water balance </a:t>
            </a:r>
            <a:r>
              <a:rPr lang="sr-Latn-BA" sz="1800" dirty="0" smtClean="0">
                <a:latin typeface="Arial" pitchFamily="34" charset="0"/>
                <a:cs typeface="Arial" pitchFamily="34" charset="0"/>
              </a:rPr>
              <a:t>by IWA methodology</a:t>
            </a:r>
          </a:p>
          <a:p>
            <a:pPr>
              <a:buFont typeface="Wingdings" pitchFamily="2" charset="2"/>
              <a:buChar char="ü"/>
            </a:pPr>
            <a:r>
              <a:rPr lang="sr-Latn-BA" sz="1800" dirty="0" smtClean="0">
                <a:latin typeface="Arial" pitchFamily="34" charset="0"/>
                <a:cs typeface="Arial" pitchFamily="34" charset="0"/>
              </a:rPr>
              <a:t>Active leakage control</a:t>
            </a:r>
          </a:p>
          <a:p>
            <a:pPr>
              <a:buFont typeface="Wingdings" pitchFamily="2" charset="2"/>
              <a:buChar char="ü"/>
            </a:pPr>
            <a:r>
              <a:rPr lang="sr-Latn-BA" sz="1800" dirty="0" smtClean="0">
                <a:latin typeface="Arial" pitchFamily="34" charset="0"/>
                <a:cs typeface="Arial" pitchFamily="34" charset="0"/>
              </a:rPr>
              <a:t>Great colabration with LSG – signing of </a:t>
            </a:r>
            <a:r>
              <a:rPr lang="sr-Latn-BA" sz="1800" b="1" i="1" dirty="0" smtClean="0">
                <a:latin typeface="Arial" pitchFamily="34" charset="0"/>
                <a:cs typeface="Arial" pitchFamily="34" charset="0"/>
              </a:rPr>
              <a:t>PSA </a:t>
            </a:r>
          </a:p>
          <a:p>
            <a:pPr>
              <a:buFont typeface="Wingdings" pitchFamily="2" charset="2"/>
              <a:buChar char="ü"/>
            </a:pPr>
            <a:endParaRPr lang="sr-Latn-BA" sz="1800" b="1" i="1" dirty="0" smtClean="0">
              <a:latin typeface="Arial" pitchFamily="34" charset="0"/>
              <a:cs typeface="Arial" pitchFamily="34" charset="0"/>
            </a:endParaRPr>
          </a:p>
          <a:p>
            <a:pPr>
              <a:buFont typeface="Wingdings" pitchFamily="2" charset="2"/>
              <a:buChar char="ü"/>
            </a:pPr>
            <a:endParaRPr lang="sr-Latn-BA" sz="1800" b="1" i="1" dirty="0" smtClean="0">
              <a:latin typeface="Arial" pitchFamily="34" charset="0"/>
              <a:cs typeface="Arial" pitchFamily="34" charset="0"/>
            </a:endParaRPr>
          </a:p>
          <a:p>
            <a:pPr>
              <a:buFont typeface="Wingdings" pitchFamily="2" charset="2"/>
              <a:buChar char="ü"/>
            </a:pPr>
            <a:endParaRPr lang="en-US" sz="1800" dirty="0">
              <a:latin typeface="Arial" pitchFamily="34" charset="0"/>
              <a:cs typeface="Arial" pitchFamily="34" charset="0"/>
            </a:endParaRPr>
          </a:p>
        </p:txBody>
      </p:sp>
      <p:sp>
        <p:nvSpPr>
          <p:cNvPr id="4" name="Title 1"/>
          <p:cNvSpPr txBox="1">
            <a:spLocks/>
          </p:cNvSpPr>
          <p:nvPr/>
        </p:nvSpPr>
        <p:spPr>
          <a:xfrm>
            <a:off x="467544" y="18864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RS" dirty="0" smtClean="0">
                <a:latin typeface="Arial Rounded MT Bold" pitchFamily="34" charset="0"/>
              </a:rPr>
              <a:t>NRW reduction</a:t>
            </a:r>
            <a:br>
              <a:rPr lang="sr-Latn-RS" dirty="0" smtClean="0">
                <a:latin typeface="Arial Rounded MT Bold" pitchFamily="34" charset="0"/>
              </a:rPr>
            </a:br>
            <a:r>
              <a:rPr lang="sr-Latn-RS" sz="2700" dirty="0" smtClean="0">
                <a:latin typeface="Arial Rounded MT Bold" pitchFamily="34" charset="0"/>
              </a:rPr>
              <a:t>- Measures of change -</a:t>
            </a:r>
            <a:endParaRPr lang="en-US" sz="2700" dirty="0">
              <a:latin typeface="Arial Rounded MT Bold" pitchFamily="34"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0399" y="1899805"/>
            <a:ext cx="2798763" cy="26273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D:\EDAMS PODACI\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9248" y="2996952"/>
            <a:ext cx="2604076" cy="23042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098" name="Picture 2" descr="C:\Users\Korisnik\Desktop\59915177_340804043286892_1097267249665802240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7443" y="908720"/>
            <a:ext cx="2446557" cy="13761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77721" y="4863664"/>
            <a:ext cx="2286000" cy="19943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51520" y="1412776"/>
            <a:ext cx="4824536" cy="369332"/>
          </a:xfrm>
          <a:prstGeom prst="rect">
            <a:avLst/>
          </a:prstGeom>
          <a:noFill/>
        </p:spPr>
        <p:txBody>
          <a:bodyPr wrap="square" rtlCol="0">
            <a:spAutoFit/>
          </a:bodyPr>
          <a:lstStyle/>
          <a:p>
            <a:r>
              <a:rPr lang="sr-Latn-BA" u="sng" dirty="0" smtClean="0">
                <a:latin typeface="Arial" pitchFamily="34" charset="0"/>
                <a:cs typeface="Arial" pitchFamily="34" charset="0"/>
              </a:rPr>
              <a:t>End of 2017 </a:t>
            </a:r>
            <a:r>
              <a:rPr lang="sr-Latn-BA" u="sng" dirty="0" smtClean="0">
                <a:latin typeface="Arial"/>
                <a:cs typeface="Arial"/>
              </a:rPr>
              <a:t>→ </a:t>
            </a:r>
            <a:r>
              <a:rPr lang="sr-Latn-BA" u="sng" dirty="0" smtClean="0">
                <a:latin typeface="Arial" pitchFamily="34" charset="0"/>
                <a:cs typeface="Arial" pitchFamily="34" charset="0"/>
              </a:rPr>
              <a:t>now:</a:t>
            </a:r>
            <a:endParaRPr lang="en-US" u="sng" dirty="0">
              <a:latin typeface="Arial" pitchFamily="34" charset="0"/>
              <a:cs typeface="Arial" pitchFamily="34" charset="0"/>
            </a:endParaRPr>
          </a:p>
        </p:txBody>
      </p:sp>
      <p:pic>
        <p:nvPicPr>
          <p:cNvPr id="410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26831" y="6166098"/>
            <a:ext cx="1498063" cy="6919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19019" y="4437112"/>
            <a:ext cx="2174106" cy="1039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02042" y="5085184"/>
            <a:ext cx="1880847"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2246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RS" dirty="0" smtClean="0">
                <a:latin typeface="Arial Rounded MT Bold" pitchFamily="34" charset="0"/>
              </a:rPr>
              <a:t>NRW reduction</a:t>
            </a:r>
            <a:br>
              <a:rPr lang="sr-Latn-RS" dirty="0" smtClean="0">
                <a:latin typeface="Arial Rounded MT Bold" pitchFamily="34" charset="0"/>
              </a:rPr>
            </a:br>
            <a:r>
              <a:rPr lang="sr-Latn-RS" sz="2700" dirty="0" smtClean="0">
                <a:latin typeface="Arial Rounded MT Bold" pitchFamily="34" charset="0"/>
              </a:rPr>
              <a:t>- Results -</a:t>
            </a:r>
            <a:endParaRPr lang="en-US" sz="2700" dirty="0">
              <a:latin typeface="Arial Rounded MT Bold" pitchFamily="34" charset="0"/>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700808"/>
            <a:ext cx="7218290" cy="397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771800" y="5877272"/>
            <a:ext cx="4248472" cy="369332"/>
          </a:xfrm>
          <a:prstGeom prst="rect">
            <a:avLst/>
          </a:prstGeom>
          <a:noFill/>
        </p:spPr>
        <p:txBody>
          <a:bodyPr wrap="square" rtlCol="0">
            <a:spAutoFit/>
          </a:bodyPr>
          <a:lstStyle/>
          <a:p>
            <a:r>
              <a:rPr lang="sr-Latn-BA" dirty="0" smtClean="0">
                <a:latin typeface="Arial Rounded MT Bold" pitchFamily="34" charset="0"/>
              </a:rPr>
              <a:t>NRW reduction almost 10%</a:t>
            </a:r>
            <a:endParaRPr lang="en-US" dirty="0">
              <a:latin typeface="Arial Rounded MT Bold" pitchFamily="34" charset="0"/>
            </a:endParaRPr>
          </a:p>
        </p:txBody>
      </p:sp>
    </p:spTree>
    <p:extLst>
      <p:ext uri="{BB962C8B-B14F-4D97-AF65-F5344CB8AC3E}">
        <p14:creationId xmlns:p14="http://schemas.microsoft.com/office/powerpoint/2010/main" val="21158295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2126</TotalTime>
  <Words>695</Words>
  <Application>Microsoft Office PowerPoint</Application>
  <PresentationFormat>On-screen Show (4:3)</PresentationFormat>
  <Paragraphs>129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Improving our utility’s performance through participating in D-Leap programs</vt:lpstr>
      <vt:lpstr>PowerPoint Presentation</vt:lpstr>
      <vt:lpstr>PU ’’Vodovod’’ a.d. Gradiška</vt:lpstr>
      <vt:lpstr>PU ’’Vodovod’’ a.d. Gradiška</vt:lpstr>
      <vt:lpstr>PU ’’Vodovod’’ a.d. Gradiška</vt:lpstr>
      <vt:lpstr>NRW reduction - The problem -</vt:lpstr>
      <vt:lpstr>NRW reduction - actions done -</vt:lpstr>
      <vt:lpstr>PowerPoint Presentation</vt:lpstr>
      <vt:lpstr>NRW reduction - Results -</vt:lpstr>
      <vt:lpstr>Hydraulic model </vt:lpstr>
      <vt:lpstr>SCADA system and Telemetry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IVANA</dc:creator>
  <cp:lastModifiedBy>Windows User</cp:lastModifiedBy>
  <cp:revision>80</cp:revision>
  <dcterms:created xsi:type="dcterms:W3CDTF">2019-05-07T19:16:49Z</dcterms:created>
  <dcterms:modified xsi:type="dcterms:W3CDTF">2019-05-20T06:17:49Z</dcterms:modified>
</cp:coreProperties>
</file>